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307" r:id="rId4"/>
    <p:sldId id="276" r:id="rId5"/>
    <p:sldId id="260" r:id="rId6"/>
    <p:sldId id="262" r:id="rId7"/>
    <p:sldId id="281" r:id="rId8"/>
    <p:sldId id="277" r:id="rId9"/>
    <p:sldId id="279" r:id="rId10"/>
    <p:sldId id="278" r:id="rId11"/>
    <p:sldId id="264" r:id="rId12"/>
    <p:sldId id="265" r:id="rId13"/>
    <p:sldId id="308" r:id="rId14"/>
    <p:sldId id="263" r:id="rId15"/>
    <p:sldId id="282" r:id="rId16"/>
    <p:sldId id="261" r:id="rId17"/>
    <p:sldId id="323" r:id="rId18"/>
    <p:sldId id="288" r:id="rId19"/>
    <p:sldId id="267" r:id="rId20"/>
    <p:sldId id="280" r:id="rId21"/>
    <p:sldId id="283" r:id="rId22"/>
    <p:sldId id="321" r:id="rId23"/>
    <p:sldId id="284" r:id="rId24"/>
    <p:sldId id="273" r:id="rId25"/>
    <p:sldId id="289" r:id="rId26"/>
    <p:sldId id="285" r:id="rId27"/>
    <p:sldId id="275" r:id="rId28"/>
    <p:sldId id="272" r:id="rId29"/>
    <p:sldId id="271" r:id="rId30"/>
    <p:sldId id="268" r:id="rId31"/>
    <p:sldId id="257" r:id="rId32"/>
    <p:sldId id="270" r:id="rId33"/>
    <p:sldId id="269" r:id="rId34"/>
    <p:sldId id="274" r:id="rId35"/>
    <p:sldId id="286" r:id="rId36"/>
    <p:sldId id="266" r:id="rId37"/>
    <p:sldId id="302" r:id="rId38"/>
    <p:sldId id="290" r:id="rId39"/>
    <p:sldId id="291" r:id="rId40"/>
    <p:sldId id="292" r:id="rId41"/>
    <p:sldId id="293" r:id="rId42"/>
    <p:sldId id="294" r:id="rId43"/>
    <p:sldId id="295" r:id="rId44"/>
    <p:sldId id="296" r:id="rId45"/>
    <p:sldId id="322" r:id="rId46"/>
    <p:sldId id="304" r:id="rId47"/>
    <p:sldId id="297" r:id="rId48"/>
    <p:sldId id="305" r:id="rId49"/>
    <p:sldId id="298" r:id="rId50"/>
    <p:sldId id="299" r:id="rId51"/>
    <p:sldId id="301" r:id="rId52"/>
    <p:sldId id="300" r:id="rId53"/>
    <p:sldId id="306" r:id="rId54"/>
    <p:sldId id="303" r:id="rId55"/>
    <p:sldId id="324"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259" r:id="rId69"/>
    <p:sldId id="258"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0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02.03.2017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000">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одзаголовок 2"/>
          <p:cNvSpPr>
            <a:spLocks noGrp="1"/>
          </p:cNvSpPr>
          <p:nvPr>
            <p:ph type="subTitle" idx="1"/>
          </p:nvPr>
        </p:nvSpPr>
        <p:spPr>
          <a:xfrm>
            <a:off x="827584" y="4149080"/>
            <a:ext cx="4608512" cy="1489720"/>
          </a:xfrm>
        </p:spPr>
        <p:txBody>
          <a:bodyPr>
            <a:normAutofit lnSpcReduction="10000"/>
          </a:bodyPr>
          <a:lstStyle/>
          <a:p>
            <a:r>
              <a:rPr lang="ru-RU" sz="4400" b="1" dirty="0" smtClean="0">
                <a:ln w="19050">
                  <a:solidFill>
                    <a:schemeClr val="tx1"/>
                  </a:solidFill>
                  <a:prstDash val="solid"/>
                </a:ln>
                <a:solidFill>
                  <a:schemeClr val="accent3"/>
                </a:solidFill>
                <a:latin typeface="Times New Roman" pitchFamily="18" charset="0"/>
                <a:cs typeface="Times New Roman" pitchFamily="18" charset="0"/>
              </a:rPr>
              <a:t>180 лет со</a:t>
            </a:r>
          </a:p>
          <a:p>
            <a:r>
              <a:rPr lang="ru-RU" sz="4400" b="1" dirty="0" smtClean="0">
                <a:ln w="19050">
                  <a:solidFill>
                    <a:schemeClr val="tx1"/>
                  </a:solidFill>
                  <a:prstDash val="solid"/>
                </a:ln>
                <a:solidFill>
                  <a:schemeClr val="accent3"/>
                </a:solidFill>
                <a:latin typeface="Times New Roman" pitchFamily="18" charset="0"/>
                <a:cs typeface="Times New Roman" pitchFamily="18" charset="0"/>
              </a:rPr>
              <a:t>дня смерти поэта</a:t>
            </a:r>
            <a:endParaRPr lang="ru-RU" sz="4400" b="1" dirty="0">
              <a:ln w="19050">
                <a:solidFill>
                  <a:schemeClr val="tx1"/>
                </a:solidFill>
                <a:prstDash val="solid"/>
              </a:ln>
              <a:solidFill>
                <a:schemeClr val="accent3"/>
              </a:solidFill>
              <a:latin typeface="Times New Roman" pitchFamily="18" charset="0"/>
              <a:cs typeface="Times New Roman" pitchFamily="18" charset="0"/>
            </a:endParaRPr>
          </a:p>
        </p:txBody>
      </p:sp>
      <p:sp>
        <p:nvSpPr>
          <p:cNvPr id="5" name="Прямоугольник 4"/>
          <p:cNvSpPr/>
          <p:nvPr/>
        </p:nvSpPr>
        <p:spPr>
          <a:xfrm>
            <a:off x="0" y="260648"/>
            <a:ext cx="9144000" cy="861774"/>
          </a:xfrm>
          <a:prstGeom prst="rect">
            <a:avLst/>
          </a:prstGeom>
        </p:spPr>
        <p:txBody>
          <a:bodyPr wrap="square">
            <a:spAutoFit/>
          </a:bodyPr>
          <a:lstStyle/>
          <a:p>
            <a:pPr algn="ctr"/>
            <a:r>
              <a:rPr lang="ru-RU" sz="3200" b="1" i="1" dirty="0" smtClean="0">
                <a:latin typeface="Bookman Old Style" pitchFamily="18" charset="0"/>
              </a:rPr>
              <a:t>Белгородский ГАУ им В.Я. Горина</a:t>
            </a:r>
          </a:p>
          <a:p>
            <a:pPr algn="ctr"/>
            <a:r>
              <a:rPr lang="ru-RU" b="1" dirty="0" smtClean="0">
                <a:latin typeface="Bookman Old Style" pitchFamily="18" charset="0"/>
              </a:rPr>
              <a:t>УПРАВЛЕНИЕ БИБЛИОТЕЧНО-ИНФОРМАЦИОННЫХ РЕСУРСОВ  </a:t>
            </a:r>
          </a:p>
        </p:txBody>
      </p:sp>
      <p:sp>
        <p:nvSpPr>
          <p:cNvPr id="6" name="Прямоугольник 5"/>
          <p:cNvSpPr/>
          <p:nvPr/>
        </p:nvSpPr>
        <p:spPr>
          <a:xfrm>
            <a:off x="3707904" y="6165304"/>
            <a:ext cx="2160240" cy="523220"/>
          </a:xfrm>
          <a:prstGeom prst="rect">
            <a:avLst/>
          </a:prstGeom>
        </p:spPr>
        <p:txBody>
          <a:bodyPr wrap="square">
            <a:spAutoFit/>
          </a:bodyPr>
          <a:lstStyle/>
          <a:p>
            <a:pPr algn="ctr"/>
            <a:r>
              <a:rPr lang="ru-RU" sz="2800" b="1" dirty="0" smtClean="0">
                <a:effectLst>
                  <a:outerShdw blurRad="38100" dist="38100" dir="2700000" algn="tl">
                    <a:srgbClr val="000000">
                      <a:alpha val="43137"/>
                    </a:srgbClr>
                  </a:outerShdw>
                </a:effectLst>
                <a:latin typeface="Bookman Old Style" pitchFamily="18" charset="0"/>
              </a:rPr>
              <a:t>2017 год</a:t>
            </a:r>
            <a:endParaRPr lang="ru-RU" sz="2800" b="1" dirty="0">
              <a:effectLst>
                <a:outerShdw blurRad="38100" dist="38100" dir="2700000" algn="tl">
                  <a:srgbClr val="000000">
                    <a:alpha val="43137"/>
                  </a:srgbClr>
                </a:outerShdw>
              </a:effectLst>
              <a:latin typeface="Bookman Old Style" pitchFamily="18" charset="0"/>
            </a:endParaRPr>
          </a:p>
        </p:txBody>
      </p:sp>
      <p:pic>
        <p:nvPicPr>
          <p:cNvPr id="32770" name="Picture 2" descr="http://ph.files.7ja.ru/7ya-photo/2012/10/3/1349252942223.jpg?rnd=-628228160"/>
          <p:cNvPicPr>
            <a:picLocks noChangeAspect="1" noChangeArrowheads="1"/>
          </p:cNvPicPr>
          <p:nvPr/>
        </p:nvPicPr>
        <p:blipFill>
          <a:blip r:embed="rId3" cstate="print"/>
          <a:srcRect/>
          <a:stretch>
            <a:fillRect/>
          </a:stretch>
        </p:blipFill>
        <p:spPr bwMode="auto">
          <a:xfrm>
            <a:off x="5311383" y="2276872"/>
            <a:ext cx="3832617" cy="4221088"/>
          </a:xfrm>
          <a:prstGeom prst="rect">
            <a:avLst/>
          </a:prstGeom>
          <a:noFill/>
          <a:effectLst>
            <a:softEdge rad="635000"/>
          </a:effectLst>
        </p:spPr>
      </p:pic>
      <p:sp>
        <p:nvSpPr>
          <p:cNvPr id="2" name="Заголовок 1"/>
          <p:cNvSpPr>
            <a:spLocks noGrp="1"/>
          </p:cNvSpPr>
          <p:nvPr>
            <p:ph type="ctrTitle"/>
          </p:nvPr>
        </p:nvSpPr>
        <p:spPr>
          <a:xfrm>
            <a:off x="395536" y="1052736"/>
            <a:ext cx="6336704" cy="3168351"/>
          </a:xfrm>
        </p:spPr>
        <p:txBody>
          <a:bodyPr>
            <a:normAutofit fontScale="90000"/>
          </a:bodyPr>
          <a:lstStyle/>
          <a:p>
            <a:r>
              <a:rPr lang="ru-RU" sz="8000" b="1" dirty="0" smtClean="0">
                <a:ln w="19050">
                  <a:solidFill>
                    <a:schemeClr val="tx1"/>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rPr>
              <a:t>День памяти А.С. Пушкина</a:t>
            </a:r>
            <a:endParaRPr lang="ru-RU" sz="8000" b="1" dirty="0">
              <a:ln w="19050">
                <a:solidFill>
                  <a:schemeClr val="tx1"/>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cSld>
  <p:clrMapOvr>
    <a:masterClrMapping/>
  </p:clrMapOvr>
  <p:transition advTm="10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4139952" y="404664"/>
            <a:ext cx="4896544" cy="6370975"/>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Настоящей хозяйкой в доме Пушкиных была бабушка поэта, Мария Алексеевна Ганнибал, умная, дельная и рассудительная женщина. Она очень любила внука. И ребенок, не знавший родительской ласки, всем сердцем привязался к ней. Он любил слушать ее тихие рассказы. Любовь к родному языку маленькому Пушкину привила тоже бабушка, превосходно говорившая и писавшая по-русски, и няня Арина Родионовна Яковлева (Матвеева). Они стали настоящими воспитательницами и самыми близкими его сердцу людьми</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36866" name="Picture 2" descr="http://litsait.ru/images/photos/medium/034dd8b843f2bbab9551f0d4369e8f99.jpg"/>
          <p:cNvPicPr>
            <a:picLocks noChangeAspect="1" noChangeArrowheads="1"/>
          </p:cNvPicPr>
          <p:nvPr/>
        </p:nvPicPr>
        <p:blipFill>
          <a:blip r:embed="rId3" cstate="print"/>
          <a:srcRect/>
          <a:stretch>
            <a:fillRect/>
          </a:stretch>
        </p:blipFill>
        <p:spPr bwMode="auto">
          <a:xfrm>
            <a:off x="539552" y="980728"/>
            <a:ext cx="3600400" cy="4762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0">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4211960" y="620688"/>
            <a:ext cx="4536504" cy="6145659"/>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Няня – простая русская женщина, мастерица народной речи, знаток русских былин и пословиц. Арина Родионовна первая познакомила Пушкина с русскими сказками. Настоящим кладом была для Пушкина каждая сказка его доброй и самобытно талантливой няни Арины Родионовны. "Он все с ней, коли дома", вспоминали дворовые люди с. Михайловского. Многие ее сказки Пушкин использовал впоследствии как сюжеты собственных сказок (в стихах)</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17410" name="Picture 2" descr="https://ds03.infourok.ru/uploads/ex/0dad/0004a18c-937d061c/hello_html_6dfa0cac.jpg"/>
          <p:cNvPicPr>
            <a:picLocks noChangeAspect="1" noChangeArrowheads="1"/>
          </p:cNvPicPr>
          <p:nvPr/>
        </p:nvPicPr>
        <p:blipFill>
          <a:blip r:embed="rId3" cstate="print"/>
          <a:srcRect/>
          <a:stretch>
            <a:fillRect/>
          </a:stretch>
        </p:blipFill>
        <p:spPr bwMode="auto">
          <a:xfrm>
            <a:off x="611560" y="908720"/>
            <a:ext cx="3528392" cy="4574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0">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16386" name="Picture 2" descr="http://1.bp.blogspot.com/-6gdlqrzNpfM/UFVrn5el74I/AAAAAAAAGAM/j-3aRiF88s8/s1600/Pushkin+silhouettes+h.jpg"/>
          <p:cNvPicPr>
            <a:picLocks noChangeAspect="1" noChangeArrowheads="1"/>
          </p:cNvPicPr>
          <p:nvPr/>
        </p:nvPicPr>
        <p:blipFill>
          <a:blip r:embed="rId3" cstate="print"/>
          <a:srcRect/>
          <a:stretch>
            <a:fillRect/>
          </a:stretch>
        </p:blipFill>
        <p:spPr bwMode="auto">
          <a:xfrm>
            <a:off x="323528" y="1484784"/>
            <a:ext cx="4601279" cy="3334488"/>
          </a:xfrm>
          <a:prstGeom prst="rect">
            <a:avLst/>
          </a:prstGeom>
          <a:noFill/>
          <a:effectLst>
            <a:softEdge rad="635000"/>
          </a:effectLst>
        </p:spPr>
      </p:pic>
      <p:sp>
        <p:nvSpPr>
          <p:cNvPr id="3" name="Прямоугольник 2"/>
          <p:cNvSpPr/>
          <p:nvPr/>
        </p:nvSpPr>
        <p:spPr>
          <a:xfrm>
            <a:off x="4572000" y="332656"/>
            <a:ext cx="4392488" cy="6432530"/>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Няне</a:t>
            </a:r>
          </a:p>
          <a:p>
            <a:pPr algn="ctr"/>
            <a:r>
              <a:rPr lang="ru-RU" sz="2400" dirty="0" smtClean="0">
                <a:ln>
                  <a:solidFill>
                    <a:schemeClr val="tx1"/>
                  </a:solidFill>
                </a:ln>
                <a:solidFill>
                  <a:srgbClr val="92D050"/>
                </a:solidFill>
                <a:latin typeface="Times New Roman" pitchFamily="18" charset="0"/>
                <a:cs typeface="Times New Roman" pitchFamily="18" charset="0"/>
              </a:rPr>
              <a:t>Подруга дней моих суровых,</a:t>
            </a:r>
          </a:p>
          <a:p>
            <a:pPr algn="ctr"/>
            <a:r>
              <a:rPr lang="ru-RU" sz="2400" dirty="0" smtClean="0">
                <a:ln>
                  <a:solidFill>
                    <a:schemeClr val="tx1"/>
                  </a:solidFill>
                </a:ln>
                <a:solidFill>
                  <a:srgbClr val="92D050"/>
                </a:solidFill>
                <a:latin typeface="Times New Roman" pitchFamily="18" charset="0"/>
                <a:cs typeface="Times New Roman" pitchFamily="18" charset="0"/>
              </a:rPr>
              <a:t>Голубка дряхлая моя!</a:t>
            </a:r>
          </a:p>
          <a:p>
            <a:pPr algn="ctr"/>
            <a:r>
              <a:rPr lang="ru-RU" sz="2400" dirty="0" smtClean="0">
                <a:ln>
                  <a:solidFill>
                    <a:schemeClr val="tx1"/>
                  </a:solidFill>
                </a:ln>
                <a:solidFill>
                  <a:srgbClr val="92D050"/>
                </a:solidFill>
                <a:latin typeface="Times New Roman" pitchFamily="18" charset="0"/>
                <a:cs typeface="Times New Roman" pitchFamily="18" charset="0"/>
              </a:rPr>
              <a:t>Одна в глуши лесов сосновых</a:t>
            </a:r>
          </a:p>
          <a:p>
            <a:pPr algn="ctr"/>
            <a:r>
              <a:rPr lang="ru-RU" sz="2400" dirty="0" smtClean="0">
                <a:ln>
                  <a:solidFill>
                    <a:schemeClr val="tx1"/>
                  </a:solidFill>
                </a:ln>
                <a:solidFill>
                  <a:srgbClr val="92D050"/>
                </a:solidFill>
                <a:latin typeface="Times New Roman" pitchFamily="18" charset="0"/>
                <a:cs typeface="Times New Roman" pitchFamily="18" charset="0"/>
              </a:rPr>
              <a:t>Давно, давно ты ждёшь меня.</a:t>
            </a:r>
          </a:p>
          <a:p>
            <a:pPr algn="ctr"/>
            <a:endParaRPr lang="ru-RU" sz="2400" dirty="0" smtClean="0">
              <a:ln>
                <a:solidFill>
                  <a:schemeClr val="tx1"/>
                </a:solidFill>
              </a:ln>
              <a:solidFill>
                <a:srgbClr val="92D050"/>
              </a:solidFill>
              <a:latin typeface="Times New Roman" pitchFamily="18" charset="0"/>
              <a:cs typeface="Times New Roman" pitchFamily="18" charset="0"/>
            </a:endParaRPr>
          </a:p>
          <a:p>
            <a:pPr algn="ctr"/>
            <a:r>
              <a:rPr lang="ru-RU" sz="2400" dirty="0" smtClean="0">
                <a:ln>
                  <a:solidFill>
                    <a:schemeClr val="tx1"/>
                  </a:solidFill>
                </a:ln>
                <a:solidFill>
                  <a:srgbClr val="92D050"/>
                </a:solidFill>
                <a:latin typeface="Times New Roman" pitchFamily="18" charset="0"/>
                <a:cs typeface="Times New Roman" pitchFamily="18" charset="0"/>
              </a:rPr>
              <a:t>Ты под окном своей светлицы Горюешь, будто на часах,</a:t>
            </a:r>
          </a:p>
          <a:p>
            <a:pPr algn="ctr"/>
            <a:r>
              <a:rPr lang="ru-RU" sz="2400" dirty="0" smtClean="0">
                <a:ln>
                  <a:solidFill>
                    <a:schemeClr val="tx1"/>
                  </a:solidFill>
                </a:ln>
                <a:solidFill>
                  <a:srgbClr val="92D050"/>
                </a:solidFill>
                <a:latin typeface="Times New Roman" pitchFamily="18" charset="0"/>
                <a:cs typeface="Times New Roman" pitchFamily="18" charset="0"/>
              </a:rPr>
              <a:t>И медлят поминутно спицы</a:t>
            </a:r>
          </a:p>
          <a:p>
            <a:pPr algn="ctr"/>
            <a:r>
              <a:rPr lang="ru-RU" sz="2400" dirty="0" smtClean="0">
                <a:ln>
                  <a:solidFill>
                    <a:schemeClr val="tx1"/>
                  </a:solidFill>
                </a:ln>
                <a:solidFill>
                  <a:srgbClr val="92D050"/>
                </a:solidFill>
                <a:latin typeface="Times New Roman" pitchFamily="18" charset="0"/>
                <a:cs typeface="Times New Roman" pitchFamily="18" charset="0"/>
              </a:rPr>
              <a:t>В твоих наморщенных руках.</a:t>
            </a:r>
          </a:p>
          <a:p>
            <a:pPr algn="ctr"/>
            <a:endParaRPr lang="ru-RU" sz="2400" dirty="0" smtClean="0">
              <a:ln>
                <a:solidFill>
                  <a:schemeClr val="tx1"/>
                </a:solidFill>
              </a:ln>
              <a:solidFill>
                <a:srgbClr val="92D050"/>
              </a:solidFill>
              <a:latin typeface="Times New Roman" pitchFamily="18" charset="0"/>
              <a:cs typeface="Times New Roman" pitchFamily="18" charset="0"/>
            </a:endParaRPr>
          </a:p>
          <a:p>
            <a:pPr algn="ctr"/>
            <a:r>
              <a:rPr lang="ru-RU" sz="2400" dirty="0" smtClean="0">
                <a:ln>
                  <a:solidFill>
                    <a:schemeClr val="tx1"/>
                  </a:solidFill>
                </a:ln>
                <a:solidFill>
                  <a:srgbClr val="92D050"/>
                </a:solidFill>
                <a:latin typeface="Times New Roman" pitchFamily="18" charset="0"/>
                <a:cs typeface="Times New Roman" pitchFamily="18" charset="0"/>
              </a:rPr>
              <a:t>Глядишь в забытые вороты</a:t>
            </a:r>
          </a:p>
          <a:p>
            <a:pPr algn="ctr"/>
            <a:r>
              <a:rPr lang="ru-RU" sz="2400" dirty="0" smtClean="0">
                <a:ln>
                  <a:solidFill>
                    <a:schemeClr val="tx1"/>
                  </a:solidFill>
                </a:ln>
                <a:solidFill>
                  <a:srgbClr val="92D050"/>
                </a:solidFill>
                <a:latin typeface="Times New Roman" pitchFamily="18" charset="0"/>
                <a:cs typeface="Times New Roman" pitchFamily="18" charset="0"/>
              </a:rPr>
              <a:t>На чёрный отдалённый путь;</a:t>
            </a:r>
          </a:p>
          <a:p>
            <a:pPr algn="ctr"/>
            <a:r>
              <a:rPr lang="ru-RU" sz="2400" dirty="0" smtClean="0">
                <a:ln>
                  <a:solidFill>
                    <a:schemeClr val="tx1"/>
                  </a:solidFill>
                </a:ln>
                <a:solidFill>
                  <a:srgbClr val="92D050"/>
                </a:solidFill>
                <a:latin typeface="Times New Roman" pitchFamily="18" charset="0"/>
                <a:cs typeface="Times New Roman" pitchFamily="18" charset="0"/>
              </a:rPr>
              <a:t>Тоска, предчувствия, заботы</a:t>
            </a:r>
          </a:p>
          <a:p>
            <a:pPr algn="ctr"/>
            <a:r>
              <a:rPr lang="ru-RU" sz="2400" dirty="0" smtClean="0">
                <a:ln>
                  <a:solidFill>
                    <a:schemeClr val="tx1"/>
                  </a:solidFill>
                </a:ln>
                <a:solidFill>
                  <a:srgbClr val="92D050"/>
                </a:solidFill>
                <a:latin typeface="Times New Roman" pitchFamily="18" charset="0"/>
                <a:cs typeface="Times New Roman" pitchFamily="18" charset="0"/>
              </a:rPr>
              <a:t>Теснят твою всечасно грудь.</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То чудится тебе...</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1826 год</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467544" y="0"/>
            <a:ext cx="8676456" cy="3416320"/>
          </a:xfrm>
          <a:prstGeom prst="rect">
            <a:avLst/>
          </a:prstGeom>
        </p:spPr>
        <p:txBody>
          <a:bodyPr wrap="square">
            <a:spAutoFit/>
          </a:bodyPr>
          <a:lstStyle/>
          <a:p>
            <a:r>
              <a:rPr lang="ru-RU" sz="7200" b="1" dirty="0" smtClean="0">
                <a:ln>
                  <a:solidFill>
                    <a:sysClr val="windowText" lastClr="000000"/>
                  </a:solidFill>
                </a:ln>
                <a:solidFill>
                  <a:srgbClr val="92D050"/>
                </a:solidFill>
                <a:latin typeface="Times New Roman" pitchFamily="18" charset="0"/>
                <a:cs typeface="Times New Roman" pitchFamily="18" charset="0"/>
              </a:rPr>
              <a:t>Образование и начало творческого пути</a:t>
            </a:r>
            <a:endParaRPr lang="ru-RU" sz="7200" b="1" dirty="0">
              <a:ln>
                <a:solidFill>
                  <a:sysClr val="windowText" lastClr="000000"/>
                </a:solidFill>
              </a:ln>
              <a:solidFill>
                <a:srgbClr val="92D050"/>
              </a:solidFill>
              <a:latin typeface="Times New Roman" pitchFamily="18" charset="0"/>
              <a:cs typeface="Times New Roman" pitchFamily="18" charset="0"/>
            </a:endParaRPr>
          </a:p>
        </p:txBody>
      </p:sp>
      <p:pic>
        <p:nvPicPr>
          <p:cNvPr id="1026" name="Picture 2" descr="https://ds02.infourok.ru/uploads/ex/08e5/0007bd8c-3167bf9e/img4.jpg"/>
          <p:cNvPicPr>
            <a:picLocks noChangeAspect="1" noChangeArrowheads="1"/>
          </p:cNvPicPr>
          <p:nvPr/>
        </p:nvPicPr>
        <p:blipFill>
          <a:blip r:embed="rId3" cstate="print"/>
          <a:srcRect r="46451" b="28601"/>
          <a:stretch>
            <a:fillRect/>
          </a:stretch>
        </p:blipFill>
        <p:spPr bwMode="auto">
          <a:xfrm>
            <a:off x="3851920" y="1961456"/>
            <a:ext cx="4896544" cy="4896544"/>
          </a:xfrm>
          <a:prstGeom prst="rect">
            <a:avLst/>
          </a:prstGeom>
          <a:noFill/>
          <a:effectLst>
            <a:softEdge rad="635000"/>
          </a:effectLst>
        </p:spPr>
      </p:pic>
    </p:spTree>
  </p:cSld>
  <p:clrMapOvr>
    <a:masterClrMapping/>
  </p:clrMapOvr>
  <p:transition advTm="10000">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1835696" y="4869160"/>
            <a:ext cx="5400600" cy="1569660"/>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…Куда бы нас не бросила судьбина</a:t>
            </a:r>
          </a:p>
          <a:p>
            <a:pPr algn="ctr"/>
            <a:r>
              <a:rPr lang="ru-RU" sz="2400" dirty="0" smtClean="0">
                <a:ln>
                  <a:solidFill>
                    <a:schemeClr val="tx1"/>
                  </a:solidFill>
                </a:ln>
                <a:solidFill>
                  <a:srgbClr val="92D050"/>
                </a:solidFill>
                <a:latin typeface="Times New Roman" pitchFamily="18" charset="0"/>
                <a:cs typeface="Times New Roman" pitchFamily="18" charset="0"/>
              </a:rPr>
              <a:t>И счастье куда б ни повело,</a:t>
            </a:r>
          </a:p>
          <a:p>
            <a:pPr algn="ctr"/>
            <a:r>
              <a:rPr lang="ru-RU" sz="2400" dirty="0" smtClean="0">
                <a:ln>
                  <a:solidFill>
                    <a:schemeClr val="tx1"/>
                  </a:solidFill>
                </a:ln>
                <a:solidFill>
                  <a:srgbClr val="92D050"/>
                </a:solidFill>
                <a:latin typeface="Times New Roman" pitchFamily="18" charset="0"/>
                <a:cs typeface="Times New Roman" pitchFamily="18" charset="0"/>
              </a:rPr>
              <a:t>Всё те же мы: нам целый мир чужбина; Отечество нам Царское Село</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18434" name="Picture 2" descr="http://www.funlib.ru/cimg/2014/102313/5919871"/>
          <p:cNvPicPr>
            <a:picLocks noChangeAspect="1" noChangeArrowheads="1"/>
          </p:cNvPicPr>
          <p:nvPr/>
        </p:nvPicPr>
        <p:blipFill>
          <a:blip r:embed="rId3" cstate="print"/>
          <a:srcRect/>
          <a:stretch>
            <a:fillRect/>
          </a:stretch>
        </p:blipFill>
        <p:spPr bwMode="auto">
          <a:xfrm>
            <a:off x="1331640" y="836712"/>
            <a:ext cx="6489303" cy="4032448"/>
          </a:xfrm>
          <a:prstGeom prst="rect">
            <a:avLst/>
          </a:prstGeom>
          <a:noFill/>
        </p:spPr>
      </p:pic>
      <p:sp>
        <p:nvSpPr>
          <p:cNvPr id="5" name="Прямоугольник 4"/>
          <p:cNvSpPr/>
          <p:nvPr/>
        </p:nvSpPr>
        <p:spPr>
          <a:xfrm>
            <a:off x="2627784" y="332656"/>
            <a:ext cx="3946530" cy="523220"/>
          </a:xfrm>
          <a:prstGeom prst="rect">
            <a:avLst/>
          </a:prstGeom>
        </p:spPr>
        <p:txBody>
          <a:bodyPr wrap="none">
            <a:spAutoFit/>
          </a:bodyPr>
          <a:lstStyle/>
          <a:p>
            <a:r>
              <a:rPr lang="ru-RU" sz="2800" b="1" dirty="0" smtClean="0">
                <a:ln>
                  <a:solidFill>
                    <a:schemeClr val="tx1"/>
                  </a:solidFill>
                </a:ln>
                <a:solidFill>
                  <a:srgbClr val="92D050"/>
                </a:solidFill>
                <a:latin typeface="Times New Roman" pitchFamily="18" charset="0"/>
                <a:cs typeface="Times New Roman" pitchFamily="18" charset="0"/>
              </a:rPr>
              <a:t>Царскосельский лицей</a:t>
            </a:r>
          </a:p>
        </p:txBody>
      </p:sp>
    </p:spTree>
  </p:cSld>
  <p:clrMapOvr>
    <a:masterClrMapping/>
  </p:clrMapOvr>
  <p:transition advTm="10000">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2" name="Picture 2" descr="http://unpictures.ru/images/464125_malenkii-pushkin.jpg"/>
          <p:cNvPicPr>
            <a:picLocks noChangeAspect="1" noChangeArrowheads="1"/>
          </p:cNvPicPr>
          <p:nvPr/>
        </p:nvPicPr>
        <p:blipFill>
          <a:blip r:embed="rId3" cstate="print"/>
          <a:srcRect/>
          <a:stretch>
            <a:fillRect/>
          </a:stretch>
        </p:blipFill>
        <p:spPr bwMode="auto">
          <a:xfrm>
            <a:off x="827584" y="1124744"/>
            <a:ext cx="3135240" cy="4151264"/>
          </a:xfrm>
          <a:prstGeom prst="rect">
            <a:avLst/>
          </a:prstGeom>
          <a:noFill/>
        </p:spPr>
      </p:pic>
      <p:sp>
        <p:nvSpPr>
          <p:cNvPr id="4" name="Прямоугольник 3"/>
          <p:cNvSpPr/>
          <p:nvPr/>
        </p:nvSpPr>
        <p:spPr>
          <a:xfrm>
            <a:off x="3995936" y="692696"/>
            <a:ext cx="4896544" cy="6001643"/>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Когда Александру Пушкину исполнилось одиннадцать лет, в его семье было принято решение отдать мальчика в учебное заведение. К тому времени он получил хорошее домашнее образование: Александр разбирался во французской литературе, знал поэтические работы М.В.Ломоносова, Г.Р.Державина, был в курсе литературных новинок, владел иностранными языками. Его лицейский товарищ, Иван </a:t>
            </a:r>
            <a:r>
              <a:rPr lang="ru-RU" sz="2400" dirty="0" err="1" smtClean="0">
                <a:ln>
                  <a:solidFill>
                    <a:schemeClr val="tx1"/>
                  </a:solidFill>
                </a:ln>
                <a:solidFill>
                  <a:srgbClr val="92D050"/>
                </a:solidFill>
                <a:latin typeface="Times New Roman" pitchFamily="18" charset="0"/>
                <a:cs typeface="Times New Roman" pitchFamily="18" charset="0"/>
              </a:rPr>
              <a:t>Пущин</a:t>
            </a:r>
            <a:r>
              <a:rPr lang="ru-RU" sz="2400" dirty="0" smtClean="0">
                <a:ln>
                  <a:solidFill>
                    <a:schemeClr val="tx1"/>
                  </a:solidFill>
                </a:ln>
                <a:solidFill>
                  <a:srgbClr val="92D050"/>
                </a:solidFill>
                <a:latin typeface="Times New Roman" pitchFamily="18" charset="0"/>
                <a:cs typeface="Times New Roman" pitchFamily="18" charset="0"/>
              </a:rPr>
              <a:t> впоследствии признавал, что Пушкин «</a:t>
            </a:r>
            <a:r>
              <a:rPr lang="ru-RU" sz="2400" i="1" dirty="0" smtClean="0">
                <a:ln>
                  <a:solidFill>
                    <a:schemeClr val="tx1"/>
                  </a:solidFill>
                </a:ln>
                <a:solidFill>
                  <a:srgbClr val="92D050"/>
                </a:solidFill>
                <a:latin typeface="Times New Roman" pitchFamily="18" charset="0"/>
                <a:cs typeface="Times New Roman" pitchFamily="18" charset="0"/>
              </a:rPr>
              <a:t>нас опередил, знал то, о чём мы и не слыхали</a:t>
            </a:r>
            <a:r>
              <a:rPr lang="ru-RU" sz="2400" dirty="0" smtClean="0">
                <a:ln>
                  <a:solidFill>
                    <a:schemeClr val="tx1"/>
                  </a:solidFill>
                </a:ln>
                <a:solidFill>
                  <a:srgbClr val="92D050"/>
                </a:solidFill>
                <a:latin typeface="Times New Roman" pitchFamily="18" charset="0"/>
                <a:cs typeface="Times New Roman" pitchFamily="18" charset="0"/>
              </a:rPr>
              <a:t>»</a:t>
            </a:r>
          </a:p>
        </p:txBody>
      </p:sp>
    </p:spTree>
  </p:cSld>
  <p:clrMapOvr>
    <a:masterClrMapping/>
  </p:clrMapOvr>
  <p:transition advTm="10000">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4" name="Прямоугольник 3"/>
          <p:cNvSpPr/>
          <p:nvPr/>
        </p:nvSpPr>
        <p:spPr>
          <a:xfrm>
            <a:off x="467544" y="764704"/>
            <a:ext cx="8388424" cy="2246769"/>
          </a:xfrm>
          <a:prstGeom prst="rect">
            <a:avLst/>
          </a:prstGeom>
        </p:spPr>
        <p:txBody>
          <a:bodyPr wrap="square">
            <a:spAutoFit/>
          </a:bodyPr>
          <a:lstStyle/>
          <a:p>
            <a:pPr algn="ctr"/>
            <a:r>
              <a:rPr lang="ru-RU" sz="2800" dirty="0" smtClean="0">
                <a:ln>
                  <a:solidFill>
                    <a:schemeClr val="tx1"/>
                  </a:solidFill>
                </a:ln>
                <a:solidFill>
                  <a:srgbClr val="92D050"/>
                </a:solidFill>
                <a:latin typeface="Times New Roman" pitchFamily="18" charset="0"/>
                <a:cs typeface="Times New Roman" pitchFamily="18" charset="0"/>
              </a:rPr>
              <a:t>В 1815 г. Пушкин с триумфом прочел на экзамене свое стихотворение "Воспоминание в Царском Селе" в присутствии знаменитого поэта Г.Р.Державина. Срок пребывания в лицее кончился летом 1817 года. 9 июня состоялись выпускные экзамены</a:t>
            </a:r>
            <a:endParaRPr lang="ru-RU" sz="2800" dirty="0">
              <a:ln>
                <a:solidFill>
                  <a:schemeClr val="tx1"/>
                </a:solidFill>
              </a:ln>
              <a:solidFill>
                <a:srgbClr val="92D050"/>
              </a:solidFill>
              <a:latin typeface="Times New Roman" pitchFamily="18" charset="0"/>
              <a:cs typeface="Times New Roman" pitchFamily="18" charset="0"/>
            </a:endParaRPr>
          </a:p>
        </p:txBody>
      </p:sp>
      <p:pic>
        <p:nvPicPr>
          <p:cNvPr id="11266" name="Picture 2" descr="http://klin-demianovo.ru/wp-content/uploads/2015/01/image001-1.jpg"/>
          <p:cNvPicPr>
            <a:picLocks noChangeAspect="1" noChangeArrowheads="1"/>
          </p:cNvPicPr>
          <p:nvPr/>
        </p:nvPicPr>
        <p:blipFill>
          <a:blip r:embed="rId3" cstate="print"/>
          <a:srcRect/>
          <a:stretch>
            <a:fillRect/>
          </a:stretch>
        </p:blipFill>
        <p:spPr bwMode="auto">
          <a:xfrm>
            <a:off x="1331640" y="3068960"/>
            <a:ext cx="6768752" cy="3436444"/>
          </a:xfrm>
          <a:prstGeom prst="rect">
            <a:avLst/>
          </a:prstGeom>
          <a:noFill/>
        </p:spPr>
      </p:pic>
    </p:spTree>
  </p:cSld>
  <p:clrMapOvr>
    <a:masterClrMapping/>
  </p:clrMapOvr>
  <p:transition advTm="10000">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0" y="836711"/>
            <a:ext cx="9144000" cy="6021289"/>
          </a:xfrm>
          <a:prstGeom prst="rect">
            <a:avLst/>
          </a:prstGeom>
        </p:spPr>
        <p:txBody>
          <a:bodyPr wrap="square" numCol="2">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Мороз и солнце; день чудесный!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Еще ты дремлешь, друг прелестный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Пора, красавица, проснись:</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Открой сомкнуты негой взоры</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Навстречу северной Авроры,</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Звездою севера явись!</a:t>
            </a:r>
          </a:p>
          <a:p>
            <a:pPr algn="ct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Вечор, ты помнишь, вьюга злилась,</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На мутном небе мгла носилась;</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Луна, как бледное пятно,</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Сквозь тучи мрачные желтела,</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ты печальная сидела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А нынче... погляди в окно:</a:t>
            </a:r>
          </a:p>
          <a:p>
            <a:pPr algn="ct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Под голубыми небесами</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Великолепными коврами,</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Блестя на солнце, снег лежит;</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Прозрачный лес один чернеет,</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И ель сквозь иней зеленеет,</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речка подо льдом блестит.</a:t>
            </a:r>
          </a:p>
          <a:p>
            <a:pPr algn="ct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Вся комната янтарным блеском</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Озарена. Веселым треском</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Трещит затопленная печь.</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Приятно думать у лежанки.</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Но знаешь: не велеть ли в санки</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Кобылку бурую </a:t>
            </a:r>
            <a:r>
              <a:rPr lang="ru-RU" sz="2400" dirty="0" err="1" smtClean="0">
                <a:ln>
                  <a:solidFill>
                    <a:sysClr val="windowText" lastClr="000000"/>
                  </a:solidFill>
                </a:ln>
                <a:solidFill>
                  <a:srgbClr val="92D050"/>
                </a:solidFill>
                <a:latin typeface="Times New Roman" pitchFamily="18" charset="0"/>
                <a:cs typeface="Times New Roman" pitchFamily="18" charset="0"/>
              </a:rPr>
              <a:t>запречь</a:t>
            </a:r>
            <a:r>
              <a:rPr lang="ru-RU" sz="2400" dirty="0" smtClean="0">
                <a:ln>
                  <a:solidFill>
                    <a:sysClr val="windowText" lastClr="000000"/>
                  </a:solidFill>
                </a:ln>
                <a:solidFill>
                  <a:srgbClr val="92D050"/>
                </a:solidFill>
                <a:latin typeface="Times New Roman" pitchFamily="18" charset="0"/>
                <a:cs typeface="Times New Roman" pitchFamily="18" charset="0"/>
              </a:rPr>
              <a:t>?</a:t>
            </a:r>
          </a:p>
        </p:txBody>
      </p:sp>
      <p:sp>
        <p:nvSpPr>
          <p:cNvPr id="4" name="Прямоугольник 3"/>
          <p:cNvSpPr/>
          <p:nvPr/>
        </p:nvSpPr>
        <p:spPr>
          <a:xfrm>
            <a:off x="3203848" y="188640"/>
            <a:ext cx="2835521" cy="523220"/>
          </a:xfrm>
          <a:prstGeom prst="rect">
            <a:avLst/>
          </a:prstGeom>
        </p:spPr>
        <p:txBody>
          <a:bodyPr wrap="non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ЗИМНЕЕ УТРО</a:t>
            </a:r>
          </a:p>
        </p:txBody>
      </p:sp>
      <p:sp>
        <p:nvSpPr>
          <p:cNvPr id="5" name="Прямоугольник 4"/>
          <p:cNvSpPr/>
          <p:nvPr/>
        </p:nvSpPr>
        <p:spPr>
          <a:xfrm>
            <a:off x="3995936" y="6237312"/>
            <a:ext cx="1512168" cy="461665"/>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1829 год</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51520" y="548680"/>
            <a:ext cx="8784976" cy="3416320"/>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Михайловская ссылка Пушкина вовсе не стала первым наказанием молодого поэта. Еще в 1820 году за свои вольные стихи и эпиграммы он отправлялся в южную ссылку. По существу, молодого чиновника просто отправили на службу подальше от Москвы. За четыре года он жил в нескольких городах: Одессе, </a:t>
            </a:r>
            <a:r>
              <a:rPr lang="ru-RU" sz="2400" dirty="0" err="1" smtClean="0">
                <a:ln>
                  <a:solidFill>
                    <a:schemeClr val="tx1"/>
                  </a:solidFill>
                </a:ln>
                <a:solidFill>
                  <a:srgbClr val="92D050"/>
                </a:solidFill>
                <a:latin typeface="Times New Roman" pitchFamily="18" charset="0"/>
                <a:cs typeface="Times New Roman" pitchFamily="18" charset="0"/>
              </a:rPr>
              <a:t>Екатеринославе</a:t>
            </a:r>
            <a:r>
              <a:rPr lang="ru-RU" sz="2400" dirty="0" smtClean="0">
                <a:ln>
                  <a:solidFill>
                    <a:schemeClr val="tx1"/>
                  </a:solidFill>
                </a:ln>
                <a:solidFill>
                  <a:srgbClr val="92D050"/>
                </a:solidFill>
                <a:latin typeface="Times New Roman" pitchFamily="18" charset="0"/>
                <a:cs typeface="Times New Roman" pitchFamily="18" charset="0"/>
              </a:rPr>
              <a:t>, Кишиневе. В этот период было написано несколько известных поэм: «Бахчисарайский фонтан», «Кавказский пленник», «Братья разбойники». Тогда же была начата работа над поэтическим романом «Евгений Онегин»</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46082" name="Picture 2" descr="&amp;mcy;&amp;icy;&amp;khcy;&amp;acy;&amp;jcy;&amp;lcy;&amp;ocy;&amp;vcy;&amp;scy;&amp;kcy;&amp;acy;&amp;yacy; &amp;scy;&amp;scy;&amp;ycy;&amp;lcy;&amp;kcy;&amp;acy; &amp;pcy;&amp;ucy;&amp;shcy;&amp;kcy;&amp;icy;&amp;ncy;&amp;acy;"/>
          <p:cNvPicPr>
            <a:picLocks noChangeAspect="1" noChangeArrowheads="1"/>
          </p:cNvPicPr>
          <p:nvPr/>
        </p:nvPicPr>
        <p:blipFill>
          <a:blip r:embed="rId3" cstate="print"/>
          <a:srcRect t="16593" b="8742"/>
          <a:stretch>
            <a:fillRect/>
          </a:stretch>
        </p:blipFill>
        <p:spPr bwMode="auto">
          <a:xfrm>
            <a:off x="2339752" y="3933056"/>
            <a:ext cx="4968552" cy="2778129"/>
          </a:xfrm>
          <a:prstGeom prst="rect">
            <a:avLst/>
          </a:prstGeom>
          <a:noFill/>
        </p:spPr>
      </p:pic>
    </p:spTree>
  </p:cSld>
  <p:clrMapOvr>
    <a:masterClrMapping/>
  </p:clrMapOvr>
  <p:transition advTm="10000">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755576" y="1268760"/>
            <a:ext cx="3888432" cy="4524315"/>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Много раз Пушкин изображал себя сам. Сохранилось около 90 автопортретов. Он был отличным портретистом - </a:t>
            </a:r>
            <a:r>
              <a:rPr lang="ru-RU" sz="2400" dirty="0" err="1" smtClean="0">
                <a:ln>
                  <a:solidFill>
                    <a:sysClr val="windowText" lastClr="000000"/>
                  </a:solidFill>
                </a:ln>
                <a:solidFill>
                  <a:srgbClr val="92D050"/>
                </a:solidFill>
                <a:latin typeface="Times New Roman" pitchFamily="18" charset="0"/>
                <a:cs typeface="Times New Roman" pitchFamily="18" charset="0"/>
              </a:rPr>
              <a:t>графистом</a:t>
            </a:r>
            <a:r>
              <a:rPr lang="ru-RU" sz="2400" dirty="0" smtClean="0">
                <a:ln>
                  <a:solidFill>
                    <a:sysClr val="windowText" lastClr="000000"/>
                  </a:solidFill>
                </a:ln>
                <a:solidFill>
                  <a:srgbClr val="92D050"/>
                </a:solidFill>
                <a:latin typeface="Times New Roman" pitchFamily="18" charset="0"/>
                <a:cs typeface="Times New Roman" pitchFamily="18" charset="0"/>
              </a:rPr>
              <a:t>. Рисовал точно, верно, хорошо знал свое лицо.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Во время разговоров Пушкин рисовал карикатуры, женские головки, ножки…</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4" name="Picture 2" descr="http://top-pics.ru/images/1316576_pushkin-risunki.jpg"/>
          <p:cNvPicPr>
            <a:picLocks noChangeAspect="1" noChangeArrowheads="1"/>
          </p:cNvPicPr>
          <p:nvPr/>
        </p:nvPicPr>
        <p:blipFill>
          <a:blip r:embed="rId3" cstate="print"/>
          <a:srcRect/>
          <a:stretch>
            <a:fillRect/>
          </a:stretch>
        </p:blipFill>
        <p:spPr bwMode="auto">
          <a:xfrm>
            <a:off x="5220072" y="116632"/>
            <a:ext cx="2808312" cy="3713920"/>
          </a:xfrm>
          <a:prstGeom prst="rect">
            <a:avLst/>
          </a:prstGeom>
          <a:noFill/>
        </p:spPr>
      </p:pic>
      <p:pic>
        <p:nvPicPr>
          <p:cNvPr id="7170" name="Picture 2" descr="http://moyaokruga.ru/img/image_big/d4ced066-bfaf-4a2f-90a5-c1003eed93d4.jpg"/>
          <p:cNvPicPr>
            <a:picLocks noChangeAspect="1" noChangeArrowheads="1"/>
          </p:cNvPicPr>
          <p:nvPr/>
        </p:nvPicPr>
        <p:blipFill>
          <a:blip r:embed="rId4" cstate="print"/>
          <a:srcRect/>
          <a:stretch>
            <a:fillRect/>
          </a:stretch>
        </p:blipFill>
        <p:spPr bwMode="auto">
          <a:xfrm>
            <a:off x="4644008" y="3933056"/>
            <a:ext cx="3672408" cy="2754306"/>
          </a:xfrm>
          <a:prstGeom prst="rect">
            <a:avLst/>
          </a:prstGeom>
          <a:noFill/>
        </p:spPr>
      </p:pic>
    </p:spTree>
  </p:cSld>
  <p:clrMapOvr>
    <a:masterClrMapping/>
  </p:clrMapOvr>
  <p:transition advTm="10000">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1026" name="Picture 2" descr="http://map.gcbs-buzuluk.ru/images/%D0%98%D0%9B%D0%9B%D0%AE%D0%A1%D0%A2%D0%A0%D0%90%D0%A6%D0%98%D0%98/%D0%A3%D0%BB%D0%B8%D1%86%D1%8B/pushkin-a.jpg"/>
          <p:cNvPicPr>
            <a:picLocks noChangeAspect="1" noChangeArrowheads="1"/>
          </p:cNvPicPr>
          <p:nvPr/>
        </p:nvPicPr>
        <p:blipFill>
          <a:blip r:embed="rId3" cstate="print"/>
          <a:srcRect/>
          <a:stretch>
            <a:fillRect/>
          </a:stretch>
        </p:blipFill>
        <p:spPr bwMode="auto">
          <a:xfrm>
            <a:off x="611560" y="908720"/>
            <a:ext cx="3816424" cy="46904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4283968" y="404664"/>
            <a:ext cx="4752528" cy="6247864"/>
          </a:xfrm>
          <a:prstGeom prst="rect">
            <a:avLst/>
          </a:prstGeom>
        </p:spPr>
        <p:txBody>
          <a:bodyPr wrap="square">
            <a:spAutoFit/>
          </a:bodyPr>
          <a:lstStyle/>
          <a:p>
            <a:pPr algn="ctr"/>
            <a:r>
              <a:rPr lang="ru-RU" sz="3200" b="1" dirty="0" smtClean="0">
                <a:ln>
                  <a:solidFill>
                    <a:schemeClr val="tx1"/>
                  </a:solidFill>
                </a:ln>
                <a:solidFill>
                  <a:srgbClr val="92D050"/>
                </a:solidFill>
                <a:latin typeface="Times New Roman" pitchFamily="18" charset="0"/>
                <a:cs typeface="Times New Roman" pitchFamily="18" charset="0"/>
              </a:rPr>
              <a:t>Александр Сергеевич Пушкин</a:t>
            </a:r>
          </a:p>
          <a:p>
            <a:pPr algn="ctr"/>
            <a:r>
              <a:rPr lang="ru-RU" sz="2800" dirty="0" smtClean="0">
                <a:ln>
                  <a:solidFill>
                    <a:schemeClr val="tx1"/>
                  </a:solidFill>
                </a:ln>
                <a:solidFill>
                  <a:srgbClr val="92D050"/>
                </a:solidFill>
                <a:latin typeface="Times New Roman" pitchFamily="18" charset="0"/>
                <a:cs typeface="Times New Roman" pitchFamily="18" charset="0"/>
              </a:rPr>
              <a:t>6 июня 1799 г., Москва –</a:t>
            </a:r>
          </a:p>
          <a:p>
            <a:pPr algn="ctr"/>
            <a:r>
              <a:rPr lang="ru-RU" sz="2800" dirty="0" smtClean="0">
                <a:ln>
                  <a:solidFill>
                    <a:schemeClr val="tx1"/>
                  </a:solidFill>
                </a:ln>
                <a:solidFill>
                  <a:srgbClr val="92D050"/>
                </a:solidFill>
                <a:latin typeface="Times New Roman" pitchFamily="18" charset="0"/>
                <a:cs typeface="Times New Roman" pitchFamily="18" charset="0"/>
              </a:rPr>
              <a:t>10 февраля 1837 г.</a:t>
            </a:r>
          </a:p>
          <a:p>
            <a:pPr algn="ctr"/>
            <a:r>
              <a:rPr lang="ru-RU" sz="2800" dirty="0" smtClean="0">
                <a:ln>
                  <a:solidFill>
                    <a:schemeClr val="tx1"/>
                  </a:solidFill>
                </a:ln>
                <a:solidFill>
                  <a:srgbClr val="92D050"/>
                </a:solidFill>
                <a:latin typeface="Times New Roman" pitchFamily="18" charset="0"/>
                <a:cs typeface="Times New Roman" pitchFamily="18" charset="0"/>
              </a:rPr>
              <a:t>(37 лет), Санкт-Петербург</a:t>
            </a:r>
          </a:p>
          <a:p>
            <a:pPr algn="ctr"/>
            <a:r>
              <a:rPr lang="ru-RU" sz="2800" dirty="0" smtClean="0">
                <a:ln>
                  <a:solidFill>
                    <a:schemeClr val="tx1"/>
                  </a:solidFill>
                </a:ln>
                <a:solidFill>
                  <a:srgbClr val="92D050"/>
                </a:solidFill>
                <a:latin typeface="Times New Roman" pitchFamily="18" charset="0"/>
                <a:cs typeface="Times New Roman" pitchFamily="18" charset="0"/>
              </a:rPr>
              <a:t>Русский поэт, драматург и прозаик, заложивший основы русского реалистического направления, критик и теоретик литературы, историк, публицист; один из самых авторитетных литературных деятелей первой трети XIX века</a:t>
            </a:r>
            <a:endParaRPr lang="ru-RU" sz="2800" dirty="0">
              <a:ln>
                <a:solidFill>
                  <a:schemeClr val="tx1"/>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1475656" y="692696"/>
            <a:ext cx="6244017" cy="1200329"/>
          </a:xfrm>
          <a:prstGeom prst="rect">
            <a:avLst/>
          </a:prstGeom>
        </p:spPr>
        <p:txBody>
          <a:bodyPr wrap="none">
            <a:spAutoFit/>
          </a:bodyPr>
          <a:lstStyle/>
          <a:p>
            <a:pPr algn="ctr"/>
            <a:r>
              <a:rPr lang="ru-RU" sz="7200" b="1" dirty="0" smtClean="0">
                <a:ln>
                  <a:solidFill>
                    <a:sysClr val="windowText" lastClr="000000"/>
                  </a:solidFill>
                </a:ln>
                <a:solidFill>
                  <a:srgbClr val="92D050"/>
                </a:solidFill>
                <a:latin typeface="Times New Roman" pitchFamily="18" charset="0"/>
                <a:cs typeface="Times New Roman" pitchFamily="18" charset="0"/>
              </a:rPr>
              <a:t>Личная жизнь</a:t>
            </a:r>
            <a:endParaRPr lang="ru-RU" sz="7200" b="1" dirty="0">
              <a:ln>
                <a:solidFill>
                  <a:sysClr val="windowText" lastClr="000000"/>
                </a:solidFill>
              </a:ln>
              <a:solidFill>
                <a:srgbClr val="92D050"/>
              </a:solidFill>
              <a:latin typeface="Times New Roman" pitchFamily="18" charset="0"/>
              <a:cs typeface="Times New Roman" pitchFamily="18" charset="0"/>
            </a:endParaRPr>
          </a:p>
        </p:txBody>
      </p:sp>
      <p:pic>
        <p:nvPicPr>
          <p:cNvPr id="22530" name="Picture 2" descr="https://ds03.infourok.ru/uploads/ex/00ac/00008963-35a5f028/img30.jpg"/>
          <p:cNvPicPr>
            <a:picLocks noChangeAspect="1" noChangeArrowheads="1"/>
          </p:cNvPicPr>
          <p:nvPr/>
        </p:nvPicPr>
        <p:blipFill>
          <a:blip r:embed="rId3" cstate="print"/>
          <a:srcRect l="7087" r="5501" b="11801"/>
          <a:stretch>
            <a:fillRect/>
          </a:stretch>
        </p:blipFill>
        <p:spPr bwMode="auto">
          <a:xfrm>
            <a:off x="1619672" y="1844824"/>
            <a:ext cx="5904656" cy="4468388"/>
          </a:xfrm>
          <a:prstGeom prst="rect">
            <a:avLst/>
          </a:prstGeom>
          <a:noFill/>
          <a:effectLst>
            <a:softEdge rad="635000"/>
          </a:effectLst>
        </p:spPr>
      </p:pic>
    </p:spTree>
  </p:cSld>
  <p:clrMapOvr>
    <a:masterClrMapping/>
  </p:clrMapOvr>
  <p:transition advTm="10000">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44034" name="Picture 2" descr="http://www.stihi.ru/pics/2013/11/14/8129.jpg?2378"/>
          <p:cNvPicPr>
            <a:picLocks noChangeAspect="1" noChangeArrowheads="1"/>
          </p:cNvPicPr>
          <p:nvPr/>
        </p:nvPicPr>
        <p:blipFill>
          <a:blip r:embed="rId3" cstate="print"/>
          <a:srcRect/>
          <a:stretch>
            <a:fillRect/>
          </a:stretch>
        </p:blipFill>
        <p:spPr bwMode="auto">
          <a:xfrm>
            <a:off x="755576" y="1196752"/>
            <a:ext cx="3888432" cy="3855197"/>
          </a:xfrm>
          <a:prstGeom prst="rect">
            <a:avLst/>
          </a:prstGeom>
          <a:noFill/>
        </p:spPr>
      </p:pic>
      <p:sp>
        <p:nvSpPr>
          <p:cNvPr id="4" name="Прямоугольник 3"/>
          <p:cNvSpPr/>
          <p:nvPr/>
        </p:nvSpPr>
        <p:spPr>
          <a:xfrm>
            <a:off x="4716016" y="908720"/>
            <a:ext cx="4032448" cy="5632311"/>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Чуть более двух лет длилась ссылка в Михайловское. Она закончилась в сентябре 1826 года. Пушкин вернулся в Москву. В декабре 1828 года Пушкин знакомится с московской красавицей, 16-летней Натальей Гончаровой. По собственному признанию, он полюбил её с первой встречи. В конце апреля 1829 года через Фёдора Толстого-Американца Пушкин сделал предложение Гончаровой</a:t>
            </a:r>
            <a:endParaRPr lang="ru-RU" sz="2400" dirty="0">
              <a:ln>
                <a:solidFill>
                  <a:schemeClr val="tx1"/>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3851920" y="692695"/>
            <a:ext cx="5076056" cy="5878532"/>
          </a:xfrm>
          <a:prstGeom prst="rect">
            <a:avLst/>
          </a:prstGeom>
        </p:spPr>
        <p:txBody>
          <a:bodyPr wrap="square">
            <a:spAutoFit/>
          </a:bodyPr>
          <a:lstStyle/>
          <a:p>
            <a:pPr algn="ctr"/>
            <a:r>
              <a:rPr lang="ru-RU" sz="3200" b="1" dirty="0" smtClean="0">
                <a:ln>
                  <a:solidFill>
                    <a:sysClr val="windowText" lastClr="000000"/>
                  </a:solidFill>
                </a:ln>
                <a:solidFill>
                  <a:srgbClr val="92D050"/>
                </a:solidFill>
                <a:latin typeface="Times New Roman" pitchFamily="18" charset="0"/>
                <a:cs typeface="Times New Roman" pitchFamily="18" charset="0"/>
              </a:rPr>
              <a:t>"Я помню чудное мгновенье..."</a:t>
            </a: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Я помню чудное мгновенье:</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Передо мной явилась ты,</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Как мимолетное виденье,</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Как гений чистой красоты.</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 томленьях грусти безнадежной,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 тревогах шумной суеты,</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Звучал мне долго голос нежный,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снились милые черты…</a:t>
            </a:r>
          </a:p>
          <a:p>
            <a:pPr algn="ct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1825год</a:t>
            </a:r>
            <a:br>
              <a:rPr lang="ru-RU" sz="2400" dirty="0" smtClean="0">
                <a:ln>
                  <a:solidFill>
                    <a:sysClr val="windowText" lastClr="000000"/>
                  </a:solidFill>
                </a:ln>
                <a:solidFill>
                  <a:srgbClr val="92D050"/>
                </a:solidFill>
                <a:latin typeface="Times New Roman" pitchFamily="18" charset="0"/>
                <a:cs typeface="Times New Roman" pitchFamily="18" charset="0"/>
              </a:rPr>
            </a:b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1026" name="Picture 2" descr="http://www.bookinistrk.ru/files/tmp/img_pushkina_pereveli_790_380.jpg"/>
          <p:cNvPicPr>
            <a:picLocks noChangeAspect="1" noChangeArrowheads="1"/>
          </p:cNvPicPr>
          <p:nvPr/>
        </p:nvPicPr>
        <p:blipFill>
          <a:blip r:embed="rId3" cstate="print"/>
          <a:srcRect l="12926" t="1989" r="55980" b="2517"/>
          <a:stretch>
            <a:fillRect/>
          </a:stretch>
        </p:blipFill>
        <p:spPr bwMode="auto">
          <a:xfrm>
            <a:off x="755576" y="1196752"/>
            <a:ext cx="3384376" cy="4999548"/>
          </a:xfrm>
          <a:prstGeom prst="rect">
            <a:avLst/>
          </a:prstGeom>
          <a:noFill/>
          <a:effectLst>
            <a:softEdge rad="635000"/>
          </a:effectLst>
        </p:spPr>
      </p:pic>
    </p:spTree>
  </p:cSld>
  <p:clrMapOvr>
    <a:masterClrMapping/>
  </p:clrMapOvr>
  <p:transition advTm="10000">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43010" name="Picture 2" descr="http://img.nnov.org/data/myupload/4/233/4233973/59a5b81a7e49.jpg"/>
          <p:cNvPicPr>
            <a:picLocks noChangeAspect="1" noChangeArrowheads="1"/>
          </p:cNvPicPr>
          <p:nvPr/>
        </p:nvPicPr>
        <p:blipFill>
          <a:blip r:embed="rId3" cstate="print"/>
          <a:srcRect/>
          <a:stretch>
            <a:fillRect/>
          </a:stretch>
        </p:blipFill>
        <p:spPr bwMode="auto">
          <a:xfrm>
            <a:off x="1763688" y="441753"/>
            <a:ext cx="5616624" cy="2892907"/>
          </a:xfrm>
          <a:prstGeom prst="rect">
            <a:avLst/>
          </a:prstGeom>
          <a:noFill/>
          <a:effectLst>
            <a:softEdge rad="63500"/>
          </a:effectLst>
        </p:spPr>
      </p:pic>
      <p:sp>
        <p:nvSpPr>
          <p:cNvPr id="4" name="Прямоугольник 3"/>
          <p:cNvSpPr/>
          <p:nvPr/>
        </p:nvSpPr>
        <p:spPr>
          <a:xfrm>
            <a:off x="755576" y="3212976"/>
            <a:ext cx="8136904" cy="3416320"/>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6 мая 1830 г. состоялась. наконец, помолвка Пушкина с Натальей Гончаровой. Отец выделил ему деревеньку </a:t>
            </a:r>
            <a:r>
              <a:rPr lang="ru-RU" sz="2400" dirty="0" err="1" smtClean="0">
                <a:ln>
                  <a:solidFill>
                    <a:schemeClr val="tx1"/>
                  </a:solidFill>
                </a:ln>
                <a:solidFill>
                  <a:srgbClr val="92D050"/>
                </a:solidFill>
                <a:latin typeface="Times New Roman" pitchFamily="18" charset="0"/>
                <a:cs typeface="Times New Roman" pitchFamily="18" charset="0"/>
              </a:rPr>
              <a:t>Кистеневку</a:t>
            </a:r>
            <a:r>
              <a:rPr lang="ru-RU" sz="2400" dirty="0" smtClean="0">
                <a:ln>
                  <a:solidFill>
                    <a:schemeClr val="tx1"/>
                  </a:solidFill>
                </a:ln>
                <a:solidFill>
                  <a:srgbClr val="92D050"/>
                </a:solidFill>
                <a:latin typeface="Times New Roman" pitchFamily="18" charset="0"/>
                <a:cs typeface="Times New Roman" pitchFamily="18" charset="0"/>
              </a:rPr>
              <a:t> с 200 душами крестьян, расположенную в Нижегородской губернии, вблизи от отцовского имения с.Болдино. Поэт отправился туда, однако начавшаяся в Москве эпидемия холеры и расставленные повсюду карантины задержали Пушкина в Болдино с 7 сентября по 2 декабря 1830 г. В Болдинскую осень талант Пушкина достиг полного расцвета</a:t>
            </a:r>
            <a:endParaRPr lang="ru-RU" sz="2400" dirty="0">
              <a:ln>
                <a:solidFill>
                  <a:schemeClr val="tx1"/>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699792" y="332656"/>
            <a:ext cx="3672408" cy="1887890"/>
          </a:xfrm>
          <a:prstGeom prst="rect">
            <a:avLst/>
          </a:prstGeom>
        </p:spPr>
        <p:txBody>
          <a:bodyPr wrap="square">
            <a:spAutoFit/>
          </a:bodyPr>
          <a:lstStyle/>
          <a:p>
            <a:pPr algn="ctr"/>
            <a:r>
              <a:rPr lang="ru-RU" sz="2800" dirty="0" smtClean="0">
                <a:ln>
                  <a:solidFill>
                    <a:schemeClr val="tx1"/>
                  </a:solidFill>
                </a:ln>
                <a:solidFill>
                  <a:srgbClr val="92D050"/>
                </a:solidFill>
                <a:latin typeface="Times New Roman" pitchFamily="18" charset="0"/>
                <a:cs typeface="Times New Roman" pitchFamily="18" charset="0"/>
              </a:rPr>
              <a:t>У Александра Сергеевича Пушкина и Натальи Гончаровой было четверо детей</a:t>
            </a:r>
            <a:endParaRPr lang="ru-RU" sz="2800" dirty="0">
              <a:ln>
                <a:solidFill>
                  <a:schemeClr val="tx1"/>
                </a:solidFill>
              </a:ln>
              <a:solidFill>
                <a:srgbClr val="92D050"/>
              </a:solidFill>
              <a:latin typeface="Times New Roman" pitchFamily="18" charset="0"/>
              <a:cs typeface="Times New Roman" pitchFamily="18" charset="0"/>
            </a:endParaRPr>
          </a:p>
        </p:txBody>
      </p:sp>
      <p:pic>
        <p:nvPicPr>
          <p:cNvPr id="1026" name="Picture 2" descr="https://images51.fotki.com/v747/photos/7/1454087/11305230/_1860-vi.jpg"/>
          <p:cNvPicPr>
            <a:picLocks noChangeAspect="1" noChangeArrowheads="1"/>
          </p:cNvPicPr>
          <p:nvPr/>
        </p:nvPicPr>
        <p:blipFill>
          <a:blip r:embed="rId3" cstate="print"/>
          <a:srcRect/>
          <a:stretch>
            <a:fillRect/>
          </a:stretch>
        </p:blipFill>
        <p:spPr bwMode="auto">
          <a:xfrm>
            <a:off x="251520" y="188640"/>
            <a:ext cx="2066054" cy="259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Прямоугольник 4"/>
          <p:cNvSpPr/>
          <p:nvPr/>
        </p:nvSpPr>
        <p:spPr>
          <a:xfrm>
            <a:off x="0" y="2708920"/>
            <a:ext cx="2987824" cy="1015663"/>
          </a:xfrm>
          <a:prstGeom prst="rect">
            <a:avLst/>
          </a:prstGeom>
        </p:spPr>
        <p:txBody>
          <a:bodyPr wrap="square">
            <a:spAutoFit/>
          </a:bodyPr>
          <a:lstStyle/>
          <a:p>
            <a:pPr algn="ctr"/>
            <a:r>
              <a:rPr lang="ru-RU" sz="2000" dirty="0" smtClean="0">
                <a:ln>
                  <a:solidFill>
                    <a:schemeClr val="tx1"/>
                  </a:solidFill>
                </a:ln>
                <a:solidFill>
                  <a:srgbClr val="92D050"/>
                </a:solidFill>
                <a:latin typeface="Times New Roman" pitchFamily="18" charset="0"/>
                <a:cs typeface="Times New Roman" pitchFamily="18" charset="0"/>
              </a:rPr>
              <a:t>Старшая дочь Мария Александровна Пушкина</a:t>
            </a:r>
          </a:p>
          <a:p>
            <a:pPr algn="ctr"/>
            <a:r>
              <a:rPr lang="ru-RU" sz="2000" dirty="0" smtClean="0">
                <a:ln>
                  <a:solidFill>
                    <a:schemeClr val="tx1"/>
                  </a:solidFill>
                </a:ln>
                <a:solidFill>
                  <a:srgbClr val="92D050"/>
                </a:solidFill>
                <a:latin typeface="Times New Roman" pitchFamily="18" charset="0"/>
                <a:cs typeface="Times New Roman" pitchFamily="18" charset="0"/>
              </a:rPr>
              <a:t>1832-1919 гг.</a:t>
            </a:r>
            <a:endParaRPr lang="ru-RU" sz="2000" dirty="0">
              <a:ln>
                <a:solidFill>
                  <a:schemeClr val="tx1"/>
                </a:solidFill>
              </a:ln>
              <a:solidFill>
                <a:srgbClr val="92D050"/>
              </a:solidFill>
              <a:latin typeface="Times New Roman" pitchFamily="18" charset="0"/>
              <a:cs typeface="Times New Roman" pitchFamily="18" charset="0"/>
            </a:endParaRPr>
          </a:p>
        </p:txBody>
      </p:sp>
      <p:sp>
        <p:nvSpPr>
          <p:cNvPr id="7" name="Прямоугольник 6"/>
          <p:cNvSpPr/>
          <p:nvPr/>
        </p:nvSpPr>
        <p:spPr>
          <a:xfrm>
            <a:off x="6228184" y="2780928"/>
            <a:ext cx="2915816" cy="1015663"/>
          </a:xfrm>
          <a:prstGeom prst="rect">
            <a:avLst/>
          </a:prstGeom>
        </p:spPr>
        <p:txBody>
          <a:bodyPr wrap="square">
            <a:spAutoFit/>
          </a:bodyPr>
          <a:lstStyle/>
          <a:p>
            <a:pPr algn="ctr"/>
            <a:r>
              <a:rPr lang="ru-RU" sz="2000" dirty="0" smtClean="0">
                <a:ln>
                  <a:solidFill>
                    <a:schemeClr val="tx1"/>
                  </a:solidFill>
                </a:ln>
                <a:solidFill>
                  <a:srgbClr val="92D050"/>
                </a:solidFill>
                <a:latin typeface="Times New Roman" pitchFamily="18" charset="0"/>
                <a:cs typeface="Times New Roman" pitchFamily="18" charset="0"/>
              </a:rPr>
              <a:t>Старший сын Александр Александрович Пушкин</a:t>
            </a:r>
          </a:p>
          <a:p>
            <a:pPr algn="ctr"/>
            <a:r>
              <a:rPr lang="ru-RU" sz="2000" dirty="0" smtClean="0">
                <a:ln>
                  <a:solidFill>
                    <a:schemeClr val="tx1"/>
                  </a:solidFill>
                </a:ln>
                <a:solidFill>
                  <a:srgbClr val="92D050"/>
                </a:solidFill>
                <a:latin typeface="Times New Roman" pitchFamily="18" charset="0"/>
                <a:cs typeface="Times New Roman" pitchFamily="18" charset="0"/>
              </a:rPr>
              <a:t>1833-1914 гг.</a:t>
            </a:r>
            <a:endParaRPr lang="ru-RU" sz="2000" dirty="0">
              <a:ln>
                <a:solidFill>
                  <a:schemeClr val="tx1"/>
                </a:solidFill>
              </a:ln>
              <a:solidFill>
                <a:srgbClr val="92D050"/>
              </a:solidFill>
              <a:latin typeface="Times New Roman" pitchFamily="18" charset="0"/>
              <a:cs typeface="Times New Roman" pitchFamily="18" charset="0"/>
            </a:endParaRPr>
          </a:p>
        </p:txBody>
      </p:sp>
      <p:pic>
        <p:nvPicPr>
          <p:cNvPr id="1030" name="Picture 6" descr="http://overgraph.ru/images/492184_aleksandr-aleksandrovich-pushkin.jpg"/>
          <p:cNvPicPr>
            <a:picLocks noChangeAspect="1" noChangeArrowheads="1"/>
          </p:cNvPicPr>
          <p:nvPr/>
        </p:nvPicPr>
        <p:blipFill>
          <a:blip r:embed="rId4" cstate="print"/>
          <a:srcRect/>
          <a:stretch>
            <a:fillRect/>
          </a:stretch>
        </p:blipFill>
        <p:spPr bwMode="auto">
          <a:xfrm>
            <a:off x="1907704" y="3356992"/>
            <a:ext cx="2016224" cy="25807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Прямоугольник 8"/>
          <p:cNvSpPr/>
          <p:nvPr/>
        </p:nvSpPr>
        <p:spPr>
          <a:xfrm>
            <a:off x="971600" y="5805265"/>
            <a:ext cx="3384376" cy="1015663"/>
          </a:xfrm>
          <a:prstGeom prst="rect">
            <a:avLst/>
          </a:prstGeom>
        </p:spPr>
        <p:txBody>
          <a:bodyPr wrap="square">
            <a:spAutoFit/>
          </a:bodyPr>
          <a:lstStyle/>
          <a:p>
            <a:pPr algn="ctr"/>
            <a:r>
              <a:rPr lang="ru-RU" sz="2000" dirty="0" smtClean="0">
                <a:ln>
                  <a:solidFill>
                    <a:schemeClr val="tx1"/>
                  </a:solidFill>
                </a:ln>
                <a:solidFill>
                  <a:srgbClr val="92D050"/>
                </a:solidFill>
                <a:latin typeface="Times New Roman" pitchFamily="18" charset="0"/>
                <a:cs typeface="Times New Roman" pitchFamily="18" charset="0"/>
              </a:rPr>
              <a:t>Младший сын Григорий Александрович Пушкин</a:t>
            </a:r>
          </a:p>
          <a:p>
            <a:pPr algn="ctr"/>
            <a:r>
              <a:rPr lang="ru-RU" sz="2000" dirty="0" smtClean="0">
                <a:ln>
                  <a:solidFill>
                    <a:schemeClr val="tx1"/>
                  </a:solidFill>
                </a:ln>
                <a:solidFill>
                  <a:srgbClr val="92D050"/>
                </a:solidFill>
                <a:latin typeface="Times New Roman" pitchFamily="18" charset="0"/>
                <a:cs typeface="Times New Roman" pitchFamily="18" charset="0"/>
              </a:rPr>
              <a:t>1835-1913 гг.</a:t>
            </a:r>
            <a:endParaRPr lang="ru-RU" sz="2000" dirty="0">
              <a:ln>
                <a:solidFill>
                  <a:schemeClr val="tx1"/>
                </a:solidFill>
              </a:ln>
              <a:solidFill>
                <a:srgbClr val="92D050"/>
              </a:solidFill>
              <a:latin typeface="Times New Roman" pitchFamily="18" charset="0"/>
              <a:cs typeface="Times New Roman" pitchFamily="18" charset="0"/>
            </a:endParaRPr>
          </a:p>
        </p:txBody>
      </p:sp>
      <p:pic>
        <p:nvPicPr>
          <p:cNvPr id="1032" name="Picture 8" descr="http://mognovse.ru/mogno/875/874743/874743_html_4ac6e4ce.jpg"/>
          <p:cNvPicPr>
            <a:picLocks noChangeAspect="1" noChangeArrowheads="1"/>
          </p:cNvPicPr>
          <p:nvPr/>
        </p:nvPicPr>
        <p:blipFill>
          <a:blip r:embed="rId5" cstate="print"/>
          <a:srcRect/>
          <a:stretch>
            <a:fillRect/>
          </a:stretch>
        </p:blipFill>
        <p:spPr bwMode="auto">
          <a:xfrm>
            <a:off x="5220072" y="3429000"/>
            <a:ext cx="2039983" cy="25317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Прямоугольник 10"/>
          <p:cNvSpPr/>
          <p:nvPr/>
        </p:nvSpPr>
        <p:spPr>
          <a:xfrm>
            <a:off x="5543600" y="5842337"/>
            <a:ext cx="3600400" cy="1015663"/>
          </a:xfrm>
          <a:prstGeom prst="rect">
            <a:avLst/>
          </a:prstGeom>
        </p:spPr>
        <p:txBody>
          <a:bodyPr wrap="square">
            <a:spAutoFit/>
          </a:bodyPr>
          <a:lstStyle/>
          <a:p>
            <a:pPr algn="ctr"/>
            <a:r>
              <a:rPr lang="ru-RU" sz="2000" dirty="0" smtClean="0">
                <a:ln>
                  <a:solidFill>
                    <a:schemeClr val="tx1"/>
                  </a:solidFill>
                </a:ln>
                <a:solidFill>
                  <a:srgbClr val="92D050"/>
                </a:solidFill>
                <a:latin typeface="Times New Roman" pitchFamily="18" charset="0"/>
                <a:cs typeface="Times New Roman" pitchFamily="18" charset="0"/>
              </a:rPr>
              <a:t>Младшая дочь Наталья Александровна Пушкина</a:t>
            </a:r>
          </a:p>
          <a:p>
            <a:pPr algn="ctr"/>
            <a:r>
              <a:rPr lang="ru-RU" sz="2000" dirty="0" smtClean="0">
                <a:ln>
                  <a:solidFill>
                    <a:schemeClr val="tx1"/>
                  </a:solidFill>
                </a:ln>
                <a:solidFill>
                  <a:srgbClr val="92D050"/>
                </a:solidFill>
                <a:latin typeface="Times New Roman" pitchFamily="18" charset="0"/>
                <a:cs typeface="Times New Roman" pitchFamily="18" charset="0"/>
              </a:rPr>
              <a:t>1836-1913 гг.</a:t>
            </a:r>
            <a:endParaRPr lang="ru-RU" sz="2000" dirty="0">
              <a:ln>
                <a:solidFill>
                  <a:schemeClr val="tx1"/>
                </a:solidFill>
              </a:ln>
              <a:solidFill>
                <a:srgbClr val="92D050"/>
              </a:solidFill>
              <a:latin typeface="Times New Roman" pitchFamily="18" charset="0"/>
              <a:cs typeface="Times New Roman" pitchFamily="18" charset="0"/>
            </a:endParaRPr>
          </a:p>
        </p:txBody>
      </p:sp>
      <p:pic>
        <p:nvPicPr>
          <p:cNvPr id="1034" name="Picture 10" descr="http://overgraph.ru/images/492187_aleksandr-aleksandrovich-pushkin.jpg"/>
          <p:cNvPicPr>
            <a:picLocks noChangeAspect="1" noChangeArrowheads="1"/>
          </p:cNvPicPr>
          <p:nvPr/>
        </p:nvPicPr>
        <p:blipFill>
          <a:blip r:embed="rId6" cstate="print"/>
          <a:srcRect/>
          <a:stretch>
            <a:fillRect/>
          </a:stretch>
        </p:blipFill>
        <p:spPr bwMode="auto">
          <a:xfrm>
            <a:off x="6804248" y="188640"/>
            <a:ext cx="2093771" cy="259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0">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755576" y="3429000"/>
            <a:ext cx="7992888" cy="3046988"/>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Надо сразу сказать, что Александр Сергеевич Пушкин был завзятым дуэлянтом. С ранних лет будущий великий поэт отличался непростым характером. Чрезмерная гордость, стремление к независимости и юношеская горячность служили причиной ссор с другими молодыми людьми. Заканчивались они часто дуэлями. Впрочем, в то время это было обычным явлением в дворянской среде, несмотря на запреты подобных поединков со стороны государства</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33794" name="Picture 2" descr="http://s020.radikal.ru/i703/1606/a4/4aca774e8218.jpg"/>
          <p:cNvPicPr>
            <a:picLocks noChangeAspect="1" noChangeArrowheads="1"/>
          </p:cNvPicPr>
          <p:nvPr/>
        </p:nvPicPr>
        <p:blipFill>
          <a:blip r:embed="rId3" cstate="print"/>
          <a:srcRect/>
          <a:stretch>
            <a:fillRect/>
          </a:stretch>
        </p:blipFill>
        <p:spPr bwMode="auto">
          <a:xfrm>
            <a:off x="1907705" y="278650"/>
            <a:ext cx="5400600" cy="3222358"/>
          </a:xfrm>
          <a:prstGeom prst="rect">
            <a:avLst/>
          </a:prstGeom>
          <a:noFill/>
          <a:effectLst>
            <a:softEdge rad="317500"/>
          </a:effectLst>
        </p:spPr>
      </p:pic>
    </p:spTree>
  </p:cSld>
  <p:clrMapOvr>
    <a:masterClrMapping/>
  </p:clrMapOvr>
  <p:transition advTm="10000">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971600" y="476672"/>
            <a:ext cx="7200800" cy="2308324"/>
          </a:xfrm>
          <a:prstGeom prst="rect">
            <a:avLst/>
          </a:prstGeom>
        </p:spPr>
        <p:txBody>
          <a:bodyPr wrap="square">
            <a:spAutoFit/>
          </a:bodyPr>
          <a:lstStyle/>
          <a:p>
            <a:pPr algn="ctr"/>
            <a:r>
              <a:rPr lang="ru-RU" sz="7200" b="1" dirty="0" smtClean="0">
                <a:ln>
                  <a:solidFill>
                    <a:sysClr val="windowText" lastClr="000000"/>
                  </a:solidFill>
                </a:ln>
                <a:solidFill>
                  <a:srgbClr val="92D050"/>
                </a:solidFill>
                <a:latin typeface="Times New Roman" pitchFamily="18" charset="0"/>
                <a:cs typeface="Times New Roman" pitchFamily="18" charset="0"/>
              </a:rPr>
              <a:t>Дуэль и гибель поэта</a:t>
            </a:r>
            <a:endParaRPr lang="ru-RU" sz="7200" b="1" dirty="0">
              <a:ln>
                <a:solidFill>
                  <a:sysClr val="windowText" lastClr="000000"/>
                </a:solidFill>
              </a:ln>
              <a:solidFill>
                <a:srgbClr val="92D050"/>
              </a:solidFill>
              <a:latin typeface="Times New Roman" pitchFamily="18" charset="0"/>
              <a:cs typeface="Times New Roman" pitchFamily="18" charset="0"/>
            </a:endParaRPr>
          </a:p>
        </p:txBody>
      </p:sp>
      <p:pic>
        <p:nvPicPr>
          <p:cNvPr id="23554" name="Picture 2" descr="http://overgraph.ru/images/1333050_vystrel-pushkin-illustracii.jpg"/>
          <p:cNvPicPr>
            <a:picLocks noChangeAspect="1" noChangeArrowheads="1"/>
          </p:cNvPicPr>
          <p:nvPr/>
        </p:nvPicPr>
        <p:blipFill>
          <a:blip r:embed="rId3" cstate="print"/>
          <a:srcRect/>
          <a:stretch>
            <a:fillRect/>
          </a:stretch>
        </p:blipFill>
        <p:spPr bwMode="auto">
          <a:xfrm>
            <a:off x="1691680" y="2527994"/>
            <a:ext cx="5760640" cy="4046962"/>
          </a:xfrm>
          <a:prstGeom prst="rect">
            <a:avLst/>
          </a:prstGeom>
          <a:noFill/>
          <a:effectLst>
            <a:softEdge rad="635000"/>
          </a:effectLst>
        </p:spPr>
      </p:pic>
    </p:spTree>
  </p:cSld>
  <p:clrMapOvr>
    <a:masterClrMapping/>
  </p:clrMapOvr>
  <p:transition advTm="10000">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32770" name="Picture 2" descr="http://www.sovsekretno.ru/public/userfiles/images/%D0%B4%D0%B0%D0%BD%D1%82%D0%B5%D1%81_%D0%BA%D0%B0%D0%B2%D0%B0%D0%BB%D0%B5%D1%80%D0%B3%D0%B0%D1%80%D0%B4.jpg"/>
          <p:cNvPicPr>
            <a:picLocks noChangeAspect="1" noChangeArrowheads="1"/>
          </p:cNvPicPr>
          <p:nvPr/>
        </p:nvPicPr>
        <p:blipFill>
          <a:blip r:embed="rId3" cstate="print"/>
          <a:srcRect/>
          <a:stretch>
            <a:fillRect/>
          </a:stretch>
        </p:blipFill>
        <p:spPr bwMode="auto">
          <a:xfrm>
            <a:off x="539552" y="764704"/>
            <a:ext cx="3600400" cy="4610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Прямоугольник 3"/>
          <p:cNvSpPr/>
          <p:nvPr/>
        </p:nvSpPr>
        <p:spPr>
          <a:xfrm>
            <a:off x="3995936" y="404664"/>
            <a:ext cx="4752528" cy="6370975"/>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Смерть Пушкина напрямую связана с Жоржем Шарлем Дантесом.</a:t>
            </a:r>
          </a:p>
          <a:p>
            <a:pPr algn="ctr"/>
            <a:r>
              <a:rPr lang="vi-VN" sz="2800" b="1" dirty="0" smtClean="0">
                <a:ln>
                  <a:solidFill>
                    <a:sysClr val="windowText" lastClr="000000"/>
                  </a:solidFill>
                </a:ln>
                <a:solidFill>
                  <a:srgbClr val="92D050"/>
                </a:solidFill>
                <a:latin typeface="Times New Roman" pitchFamily="18" charset="0"/>
                <a:cs typeface="Times New Roman" pitchFamily="18" charset="0"/>
              </a:rPr>
              <a:t>Жорж Шарль Данте́с</a:t>
            </a:r>
            <a:endParaRPr lang="ru-RU" sz="2800" b="1"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5 февраля 1812 - 2 ноября 1895</a:t>
            </a:r>
            <a:endParaRPr lang="ru-RU" sz="2400" b="1"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французский монархист, офицер-кавалергард.</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В 1830-е годы жил в России. Впоследствии занимался политикой, был сенатором Франции. Известен, прежде всего, как человек, смертельно ранивший на дуэли А. С. Пушкина</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В начале 1834 г. в Петербурге появился француз барон Дантес. Он влюбился в жену Пушкина и стал за ней ухаживать</a:t>
            </a:r>
          </a:p>
        </p:txBody>
      </p:sp>
    </p:spTree>
  </p:cSld>
  <p:clrMapOvr>
    <a:masterClrMapping/>
  </p:clrMapOvr>
  <p:transition advTm="10000">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467544" y="548680"/>
            <a:ext cx="8280920" cy="3046988"/>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Знакомство Натальи Николаевны с Дантесом произошло в конце 1834 года. Надо отметить, что жена Пушкина вовсе не была ветреной и легкомысленной красавицей. Женщина очень хорошо играла в шахматы, что указывает на аналитический склад её ума. В то же время она не любила мужа, а лишь испытывала к нему уважение и симпатию. Успех при дворе ей был приятен, а внимание императора Николая I льстило самолюбию</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
        <p:nvSpPr>
          <p:cNvPr id="31746" name="AutoShape 2" descr="https://boeingisback.com/wp-content/uploads/2016/04/Pushkin_i_Goncharov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48" name="AutoShape 4" descr="https://boeingisback.com/wp-content/uploads/2016/04/Pushkin_i_Goncharov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0" name="AutoShape 6" descr="https://boeingisback.com/wp-content/uploads/2016/04/Pushkin_i_Goncharov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2" name="AutoShape 8" descr="https://boeingisback.com/wp-content/uploads/2016/04/Pushkin_i_Goncharov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53" name="Picture 9" descr="D:\Загрузки\Pushkin_i_Goncharova.jpg"/>
          <p:cNvPicPr>
            <a:picLocks noChangeAspect="1" noChangeArrowheads="1"/>
          </p:cNvPicPr>
          <p:nvPr/>
        </p:nvPicPr>
        <p:blipFill>
          <a:blip r:embed="rId3" cstate="print"/>
          <a:srcRect/>
          <a:stretch>
            <a:fillRect/>
          </a:stretch>
        </p:blipFill>
        <p:spPr bwMode="auto">
          <a:xfrm>
            <a:off x="2411760" y="3501008"/>
            <a:ext cx="4176464" cy="3121907"/>
          </a:xfrm>
          <a:prstGeom prst="rect">
            <a:avLst/>
          </a:prstGeom>
          <a:noFill/>
          <a:effectLst>
            <a:softEdge rad="63500"/>
          </a:effectLst>
        </p:spPr>
      </p:pic>
    </p:spTree>
  </p:cSld>
  <p:clrMapOvr>
    <a:masterClrMapping/>
  </p:clrMapOvr>
  <p:transition advTm="10000">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755576" y="3140968"/>
            <a:ext cx="7920880" cy="3416320"/>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Она часто бывала в светском обществе без мужа, а затем делилась с ним своими впечатлениями и рассказывала об ухаживаниях Дантеса. Это породило в душе Александра Сергеевича подозрения, которые переросли в ревность. Усугубило ситуацию анонимное послание, полученное поэтом 4 ноября 1836 года. Представляло оно собой "диплом рогоносца" и было написано на французском языке. В этом пасквиле содержался намёк на связь Натальи Николаевны с императором и Дантесом</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30722" name="Picture 2" descr="https://im2-tub-ru.yandex.net/i?id=427313d0761284f05e97f89ce26b26fd&amp;n=33&amp;h=193&amp;w=261"/>
          <p:cNvPicPr>
            <a:picLocks noChangeAspect="1" noChangeArrowheads="1"/>
          </p:cNvPicPr>
          <p:nvPr/>
        </p:nvPicPr>
        <p:blipFill>
          <a:blip r:embed="rId3" cstate="print"/>
          <a:srcRect/>
          <a:stretch>
            <a:fillRect/>
          </a:stretch>
        </p:blipFill>
        <p:spPr bwMode="auto">
          <a:xfrm>
            <a:off x="2483768" y="188640"/>
            <a:ext cx="4248472" cy="3141590"/>
          </a:xfrm>
          <a:prstGeom prst="rect">
            <a:avLst/>
          </a:prstGeom>
          <a:noFill/>
          <a:effectLst>
            <a:softEdge rad="317500"/>
          </a:effectLst>
        </p:spPr>
      </p:pic>
    </p:spTree>
  </p:cSld>
  <p:clrMapOvr>
    <a:masterClrMapping/>
  </p:clrMapOvr>
  <p:transition advTm="10000">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1835696" y="692696"/>
            <a:ext cx="5468228" cy="1200329"/>
          </a:xfrm>
          <a:prstGeom prst="rect">
            <a:avLst/>
          </a:prstGeom>
        </p:spPr>
        <p:txBody>
          <a:bodyPr wrap="none">
            <a:spAutoFit/>
          </a:bodyPr>
          <a:lstStyle/>
          <a:p>
            <a:r>
              <a:rPr lang="ru-RU" sz="7200" b="1" dirty="0" smtClean="0">
                <a:ln>
                  <a:solidFill>
                    <a:sysClr val="windowText" lastClr="000000"/>
                  </a:solidFill>
                </a:ln>
                <a:solidFill>
                  <a:srgbClr val="92D050"/>
                </a:solidFill>
                <a:latin typeface="Times New Roman" pitchFamily="18" charset="0"/>
                <a:cs typeface="Times New Roman" pitchFamily="18" charset="0"/>
              </a:rPr>
              <a:t>Ранние годы</a:t>
            </a:r>
            <a:endParaRPr lang="ru-RU" sz="7200" b="1" dirty="0">
              <a:ln>
                <a:solidFill>
                  <a:sysClr val="windowText" lastClr="000000"/>
                </a:solidFill>
              </a:ln>
              <a:solidFill>
                <a:srgbClr val="92D050"/>
              </a:solidFill>
              <a:latin typeface="Times New Roman" pitchFamily="18" charset="0"/>
              <a:cs typeface="Times New Roman" pitchFamily="18" charset="0"/>
            </a:endParaRPr>
          </a:p>
        </p:txBody>
      </p:sp>
      <p:pic>
        <p:nvPicPr>
          <p:cNvPr id="2050" name="Picture 2" descr="http://yavix.ru/di/d01926_40.jpg"/>
          <p:cNvPicPr>
            <a:picLocks noChangeAspect="1" noChangeArrowheads="1"/>
          </p:cNvPicPr>
          <p:nvPr/>
        </p:nvPicPr>
        <p:blipFill>
          <a:blip r:embed="rId3" cstate="print"/>
          <a:srcRect b="12930"/>
          <a:stretch>
            <a:fillRect/>
          </a:stretch>
        </p:blipFill>
        <p:spPr bwMode="auto">
          <a:xfrm>
            <a:off x="1115616" y="1988840"/>
            <a:ext cx="6953250" cy="4536504"/>
          </a:xfrm>
          <a:prstGeom prst="rect">
            <a:avLst/>
          </a:prstGeom>
          <a:noFill/>
          <a:effectLst>
            <a:softEdge rad="635000"/>
          </a:effectLst>
        </p:spPr>
      </p:pic>
    </p:spTree>
  </p:cSld>
  <p:clrMapOvr>
    <a:masterClrMapping/>
  </p:clrMapOvr>
  <p:transition advTm="10000">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6146" name="Picture 2" descr="http://www.hrono.ru/img/lica/danzas_konkarl.jpg"/>
          <p:cNvPicPr>
            <a:picLocks noChangeAspect="1" noChangeArrowheads="1"/>
          </p:cNvPicPr>
          <p:nvPr/>
        </p:nvPicPr>
        <p:blipFill>
          <a:blip r:embed="rId3" cstate="print"/>
          <a:srcRect/>
          <a:stretch>
            <a:fillRect/>
          </a:stretch>
        </p:blipFill>
        <p:spPr bwMode="auto">
          <a:xfrm>
            <a:off x="827584" y="908720"/>
            <a:ext cx="3024336" cy="4016320"/>
          </a:xfrm>
          <a:prstGeom prst="rect">
            <a:avLst/>
          </a:prstGeom>
          <a:noFill/>
        </p:spPr>
      </p:pic>
      <p:sp>
        <p:nvSpPr>
          <p:cNvPr id="4" name="Прямоугольник 3"/>
          <p:cNvSpPr/>
          <p:nvPr/>
        </p:nvSpPr>
        <p:spPr>
          <a:xfrm>
            <a:off x="4211960" y="836712"/>
            <a:ext cx="4572000" cy="5262979"/>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Последняя дуэль Пушкина состоялась 27 января 1837 года после 16 часов дня. Поэту было 37 лет, его противнику оставалась неделя до 25 лет. Место дуэли – перелесок близ Комендантской дачи рядом с Чёрной речкой. Секундантом у поэта был его лицейский товарищ подполковник Константин </a:t>
            </a:r>
            <a:r>
              <a:rPr lang="ru-RU" sz="2400" dirty="0" err="1" smtClean="0">
                <a:ln>
                  <a:solidFill>
                    <a:sysClr val="windowText" lastClr="000000"/>
                  </a:solidFill>
                </a:ln>
                <a:solidFill>
                  <a:srgbClr val="92D050"/>
                </a:solidFill>
                <a:latin typeface="Times New Roman" pitchFamily="18" charset="0"/>
                <a:cs typeface="Times New Roman" pitchFamily="18" charset="0"/>
              </a:rPr>
              <a:t>Данзас</a:t>
            </a:r>
            <a:r>
              <a:rPr lang="ru-RU" sz="2400" dirty="0" smtClean="0">
                <a:ln>
                  <a:solidFill>
                    <a:sysClr val="windowText" lastClr="000000"/>
                  </a:solidFill>
                </a:ln>
                <a:solidFill>
                  <a:srgbClr val="92D050"/>
                </a:solidFill>
                <a:latin typeface="Times New Roman" pitchFamily="18" charset="0"/>
                <a:cs typeface="Times New Roman" pitchFamily="18" charset="0"/>
              </a:rPr>
              <a:t>. Секундантом Дантеса являлся виконт </a:t>
            </a:r>
            <a:r>
              <a:rPr lang="ru-RU" sz="2400" dirty="0" err="1" smtClean="0">
                <a:ln>
                  <a:solidFill>
                    <a:sysClr val="windowText" lastClr="000000"/>
                  </a:solidFill>
                </a:ln>
                <a:solidFill>
                  <a:srgbClr val="92D050"/>
                </a:solidFill>
                <a:latin typeface="Times New Roman" pitchFamily="18" charset="0"/>
                <a:cs typeface="Times New Roman" pitchFamily="18" charset="0"/>
              </a:rPr>
              <a:t>д’Аршиак</a:t>
            </a:r>
            <a:r>
              <a:rPr lang="ru-RU" sz="2400" dirty="0" smtClean="0">
                <a:ln>
                  <a:solidFill>
                    <a:sysClr val="windowText" lastClr="000000"/>
                  </a:solidFill>
                </a:ln>
                <a:solidFill>
                  <a:srgbClr val="92D050"/>
                </a:solidFill>
                <a:latin typeface="Times New Roman" pitchFamily="18" charset="0"/>
                <a:cs typeface="Times New Roman" pitchFamily="18" charset="0"/>
              </a:rPr>
              <a:t> – сотрудник французского посольства</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
        <p:nvSpPr>
          <p:cNvPr id="5" name="Прямоугольник 4"/>
          <p:cNvSpPr/>
          <p:nvPr/>
        </p:nvSpPr>
        <p:spPr>
          <a:xfrm>
            <a:off x="611560" y="4869160"/>
            <a:ext cx="4176464" cy="1938992"/>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Константин Карлович </a:t>
            </a:r>
            <a:r>
              <a:rPr lang="ru-RU" sz="2400" dirty="0" err="1" smtClean="0">
                <a:ln>
                  <a:solidFill>
                    <a:sysClr val="windowText" lastClr="000000"/>
                  </a:solidFill>
                </a:ln>
                <a:solidFill>
                  <a:srgbClr val="92D050"/>
                </a:solidFill>
                <a:latin typeface="Times New Roman" pitchFamily="18" charset="0"/>
                <a:cs typeface="Times New Roman" pitchFamily="18" charset="0"/>
              </a:rPr>
              <a:t>Данзас</a:t>
            </a: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Офицер русской императорской армии, лицейский товарищ</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А.С. Пушкина</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997839"/>
            <a:ext cx="4572000" cy="2862322"/>
          </a:xfrm>
          <a:prstGeom prst="rect">
            <a:avLst/>
          </a:prstGeom>
        </p:spPr>
        <p:txBody>
          <a:bodyPr>
            <a:spAutoFit/>
          </a:bodyPr>
          <a:lstStyle/>
          <a:p>
            <a:r>
              <a:rPr lang="ru-RU" dirty="0" smtClean="0"/>
              <a:t>В феврале 1837 года в пятом часу пополудни на окраине Петербурга, близ Чёрной речки, прозвучал выстрел… В феврале 1837 года в пятом часу пополудни на окраине Петербурга, близ Чёрной речки, прозвучал выстрел… 10 февраля в два часа сорок пять минут в России не стало ПУШКИНА… По всей стране в этот день проходят мероприятия, посвящённые печальной дате - выставки, встречи, собрания.</a:t>
            </a:r>
            <a:endParaRPr lang="ru-RU" dirty="0"/>
          </a:p>
        </p:txBody>
      </p:sp>
      <p:pic>
        <p:nvPicPr>
          <p:cNvPr id="4"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5" name="Прямоугольник 4"/>
          <p:cNvSpPr/>
          <p:nvPr/>
        </p:nvSpPr>
        <p:spPr>
          <a:xfrm>
            <a:off x="251520" y="620688"/>
            <a:ext cx="8640960" cy="2308324"/>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В феврале 1837 года в пятом часу пополудни на окраине Петербурга, близ Чёрной речки, прозвучал выстрел… 10 февраля в два часа сорок пять минут в России не стало ПУШКИНА… По всей стране в этот день проходят мероприятия, посвящённые печальной дате - выставки, встречи, собрания</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17410" name="Picture 2" descr="http://sosh18chr.p.fl2.fo.ru/image/chunk51/492735/wiki_356182/Untitled-1.jpg_1393069934.jpg"/>
          <p:cNvPicPr>
            <a:picLocks noChangeAspect="1" noChangeArrowheads="1"/>
          </p:cNvPicPr>
          <p:nvPr/>
        </p:nvPicPr>
        <p:blipFill>
          <a:blip r:embed="rId3" cstate="print"/>
          <a:srcRect/>
          <a:stretch>
            <a:fillRect/>
          </a:stretch>
        </p:blipFill>
        <p:spPr bwMode="auto">
          <a:xfrm>
            <a:off x="1979712" y="2924944"/>
            <a:ext cx="5295124" cy="3528242"/>
          </a:xfrm>
          <a:prstGeom prst="rect">
            <a:avLst/>
          </a:prstGeom>
          <a:noFill/>
        </p:spPr>
      </p:pic>
    </p:spTree>
  </p:cSld>
  <p:clrMapOvr>
    <a:masterClrMapping/>
  </p:clrMapOvr>
  <p:transition advTm="10000">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4098" name="Picture 2" descr="http://rus.1pku.ru/wp-content/uploads/2014/02/0_9fbee_983d51ec_XL.jpg"/>
          <p:cNvPicPr>
            <a:picLocks noChangeAspect="1" noChangeArrowheads="1"/>
          </p:cNvPicPr>
          <p:nvPr/>
        </p:nvPicPr>
        <p:blipFill>
          <a:blip r:embed="rId3" cstate="print"/>
          <a:srcRect/>
          <a:stretch>
            <a:fillRect/>
          </a:stretch>
        </p:blipFill>
        <p:spPr bwMode="auto">
          <a:xfrm>
            <a:off x="1691680" y="764704"/>
            <a:ext cx="5760640" cy="4104458"/>
          </a:xfrm>
          <a:prstGeom prst="rect">
            <a:avLst/>
          </a:prstGeom>
          <a:noFill/>
        </p:spPr>
      </p:pic>
      <p:sp>
        <p:nvSpPr>
          <p:cNvPr id="4" name="Прямоугольник 3"/>
          <p:cNvSpPr/>
          <p:nvPr/>
        </p:nvSpPr>
        <p:spPr>
          <a:xfrm>
            <a:off x="899592" y="4869160"/>
            <a:ext cx="7776864" cy="1569660"/>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Прожив 2 дня в страшных мучениях, Пушкин скончался 10 февраля 1837 г. "Солнце русской поэзии закатилось",- написал В. Жуковский. Смерть поэта стала началом его бессмертной славы на земле</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0" y="548680"/>
            <a:ext cx="9144000" cy="3046988"/>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Было запрещено писать о гибели Пушкина, воздавать ему посмертные почести. Лишь одна газета (« Литературные прибавления к «Русскому инвалиду») осмелилась поместить некролог в черной рамке: «Солнце нашей поэзии закатилось! Пушкин скончался, скончался во цвете лет, в середине своего великого поприща!.. Более говорить о сем не имеем силы, да и не нужно; всякое русское сердце делает всю цену этой невозвратимой потери и всякое русское сердце будет растерзано…»</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
        <p:nvSpPr>
          <p:cNvPr id="5122" name="AutoShape 2" descr="https://img08.rl0.ru/dc9cc79b334665044b10035325094bf6/c915x720/farm4.staticflickr.com/3860/15362874712_2710c14cf4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4" name="AutoShape 4" descr="https://img08.rl0.ru/dc9cc79b334665044b10035325094bf6/c915x720/farm4.staticflickr.com/3860/15362874712_2710c14cf4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126" name="Picture 6" descr="http://www.syl.ru/misc/i/ai/286379/1563368.jpg"/>
          <p:cNvPicPr>
            <a:picLocks noChangeAspect="1" noChangeArrowheads="1"/>
          </p:cNvPicPr>
          <p:nvPr/>
        </p:nvPicPr>
        <p:blipFill>
          <a:blip r:embed="rId3" cstate="print"/>
          <a:srcRect/>
          <a:stretch>
            <a:fillRect/>
          </a:stretch>
        </p:blipFill>
        <p:spPr bwMode="auto">
          <a:xfrm>
            <a:off x="2375029" y="3645024"/>
            <a:ext cx="4501227" cy="3024336"/>
          </a:xfrm>
          <a:prstGeom prst="rect">
            <a:avLst/>
          </a:prstGeom>
          <a:noFill/>
        </p:spPr>
      </p:pic>
    </p:spTree>
  </p:cSld>
  <p:clrMapOvr>
    <a:masterClrMapping/>
  </p:clrMapOvr>
  <p:transition advTm="10000">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4355976" y="1484784"/>
            <a:ext cx="4680520" cy="2954655"/>
          </a:xfrm>
          <a:prstGeom prst="rect">
            <a:avLst/>
          </a:prstGeom>
        </p:spPr>
        <p:txBody>
          <a:bodyPr wrap="square">
            <a:spAutoFit/>
          </a:bodyPr>
          <a:lstStyle/>
          <a:p>
            <a:r>
              <a:rPr lang="ru-RU" sz="2600" dirty="0" smtClean="0">
                <a:ln>
                  <a:solidFill>
                    <a:sysClr val="windowText" lastClr="000000"/>
                  </a:solidFill>
                </a:ln>
                <a:solidFill>
                  <a:srgbClr val="92D050"/>
                </a:solidFill>
                <a:latin typeface="Times New Roman" pitchFamily="18" charset="0"/>
                <a:cs typeface="Times New Roman" pitchFamily="18" charset="0"/>
              </a:rPr>
              <a:t>Погиб поэт!- невольник чести -</a:t>
            </a:r>
          </a:p>
          <a:p>
            <a:r>
              <a:rPr lang="ru-RU" sz="2600" dirty="0" smtClean="0">
                <a:ln>
                  <a:solidFill>
                    <a:sysClr val="windowText" lastClr="000000"/>
                  </a:solidFill>
                </a:ln>
                <a:solidFill>
                  <a:srgbClr val="92D050"/>
                </a:solidFill>
                <a:latin typeface="Times New Roman" pitchFamily="18" charset="0"/>
                <a:cs typeface="Times New Roman" pitchFamily="18" charset="0"/>
              </a:rPr>
              <a:t>Пал, оклеветанный молвой,</a:t>
            </a:r>
          </a:p>
          <a:p>
            <a:r>
              <a:rPr lang="ru-RU" sz="2600" dirty="0" smtClean="0">
                <a:ln>
                  <a:solidFill>
                    <a:sysClr val="windowText" lastClr="000000"/>
                  </a:solidFill>
                </a:ln>
                <a:solidFill>
                  <a:srgbClr val="92D050"/>
                </a:solidFill>
                <a:latin typeface="Times New Roman" pitchFamily="18" charset="0"/>
                <a:cs typeface="Times New Roman" pitchFamily="18" charset="0"/>
              </a:rPr>
              <a:t>С свинцом в груди и жаждой мести,</a:t>
            </a:r>
          </a:p>
          <a:p>
            <a:r>
              <a:rPr lang="ru-RU" sz="2600" dirty="0" smtClean="0">
                <a:ln>
                  <a:solidFill>
                    <a:sysClr val="windowText" lastClr="000000"/>
                  </a:solidFill>
                </a:ln>
                <a:solidFill>
                  <a:srgbClr val="92D050"/>
                </a:solidFill>
                <a:latin typeface="Times New Roman" pitchFamily="18" charset="0"/>
                <a:cs typeface="Times New Roman" pitchFamily="18" charset="0"/>
              </a:rPr>
              <a:t>Поникнув гордой головой!..</a:t>
            </a:r>
          </a:p>
          <a:p>
            <a:endParaRPr lang="ru-RU" sz="2800" dirty="0" smtClean="0">
              <a:ln>
                <a:solidFill>
                  <a:sysClr val="windowText" lastClr="000000"/>
                </a:solidFill>
              </a:ln>
              <a:solidFill>
                <a:srgbClr val="92D050"/>
              </a:solidFill>
              <a:latin typeface="Times New Roman" pitchFamily="18" charset="0"/>
              <a:cs typeface="Times New Roman" pitchFamily="18" charset="0"/>
            </a:endParaRPr>
          </a:p>
          <a:p>
            <a:pPr algn="r"/>
            <a:r>
              <a:rPr lang="ru-RU" sz="2800" dirty="0" smtClean="0">
                <a:ln>
                  <a:solidFill>
                    <a:sysClr val="windowText" lastClr="000000"/>
                  </a:solidFill>
                </a:ln>
                <a:solidFill>
                  <a:srgbClr val="92D050"/>
                </a:solidFill>
                <a:latin typeface="Times New Roman" pitchFamily="18" charset="0"/>
                <a:cs typeface="Times New Roman" pitchFamily="18" charset="0"/>
              </a:rPr>
              <a:t> М. Ю. Лермонтов</a:t>
            </a:r>
            <a:endParaRPr lang="ru-RU" sz="2800" dirty="0">
              <a:ln>
                <a:solidFill>
                  <a:sysClr val="windowText" lastClr="000000"/>
                </a:solidFill>
              </a:ln>
              <a:solidFill>
                <a:srgbClr val="92D050"/>
              </a:solidFill>
              <a:latin typeface="Times New Roman" pitchFamily="18" charset="0"/>
              <a:cs typeface="Times New Roman" pitchFamily="18" charset="0"/>
            </a:endParaRPr>
          </a:p>
        </p:txBody>
      </p:sp>
      <p:pic>
        <p:nvPicPr>
          <p:cNvPr id="31746" name="Picture 2" descr="http://cdn.static3.rtr-vesti.ru/vh/pictures/o/102/847/3.jpg"/>
          <p:cNvPicPr>
            <a:picLocks noChangeAspect="1" noChangeArrowheads="1"/>
          </p:cNvPicPr>
          <p:nvPr/>
        </p:nvPicPr>
        <p:blipFill>
          <a:blip r:embed="rId3" cstate="print"/>
          <a:srcRect/>
          <a:stretch>
            <a:fillRect/>
          </a:stretch>
        </p:blipFill>
        <p:spPr bwMode="auto">
          <a:xfrm>
            <a:off x="539552" y="836712"/>
            <a:ext cx="3811370" cy="4705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0">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827584" y="764704"/>
            <a:ext cx="7520392" cy="1200329"/>
          </a:xfrm>
          <a:prstGeom prst="rect">
            <a:avLst/>
          </a:prstGeom>
        </p:spPr>
        <p:txBody>
          <a:bodyPr wrap="square">
            <a:spAutoFit/>
          </a:bodyPr>
          <a:lstStyle/>
          <a:p>
            <a:pPr algn="ctr"/>
            <a:r>
              <a:rPr lang="ru-RU" sz="7200" b="1" dirty="0" smtClean="0">
                <a:ln>
                  <a:solidFill>
                    <a:sysClr val="windowText" lastClr="000000"/>
                  </a:solidFill>
                </a:ln>
                <a:solidFill>
                  <a:srgbClr val="92D050"/>
                </a:solidFill>
                <a:latin typeface="Times New Roman" pitchFamily="18" charset="0"/>
                <a:cs typeface="Times New Roman" pitchFamily="18" charset="0"/>
              </a:rPr>
              <a:t>Творчество поэта</a:t>
            </a:r>
            <a:endParaRPr lang="ru-RU" sz="7200" b="1" dirty="0">
              <a:ln>
                <a:solidFill>
                  <a:sysClr val="windowText" lastClr="000000"/>
                </a:solidFill>
              </a:ln>
              <a:solidFill>
                <a:srgbClr val="92D050"/>
              </a:solidFill>
              <a:latin typeface="Times New Roman" pitchFamily="18" charset="0"/>
              <a:cs typeface="Times New Roman" pitchFamily="18" charset="0"/>
            </a:endParaRPr>
          </a:p>
        </p:txBody>
      </p:sp>
      <p:pic>
        <p:nvPicPr>
          <p:cNvPr id="21506" name="Picture 2" descr="http://f19.ifotki.info/org/c0130626e3d20df756baa917fdad8dbdb03837232830040.jpg"/>
          <p:cNvPicPr>
            <a:picLocks noChangeAspect="1" noChangeArrowheads="1"/>
          </p:cNvPicPr>
          <p:nvPr/>
        </p:nvPicPr>
        <p:blipFill>
          <a:blip r:embed="rId3" cstate="print"/>
          <a:srcRect l="4725" t="5411" r="5501" b="8787"/>
          <a:stretch>
            <a:fillRect/>
          </a:stretch>
        </p:blipFill>
        <p:spPr bwMode="auto">
          <a:xfrm>
            <a:off x="2483768" y="1700808"/>
            <a:ext cx="4176464" cy="4879868"/>
          </a:xfrm>
          <a:prstGeom prst="rect">
            <a:avLst/>
          </a:prstGeom>
          <a:noFill/>
          <a:effectLst>
            <a:softEdge rad="635000"/>
          </a:effectLst>
        </p:spPr>
      </p:pic>
    </p:spTree>
  </p:cSld>
  <p:clrMapOvr>
    <a:masterClrMapping/>
  </p:clrMapOvr>
  <p:transition advTm="10000">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899592" y="4653136"/>
            <a:ext cx="7740352" cy="1938992"/>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Мировое достояние культуры Сохранилось почти 70 черновых тетрадей, несколько сот отдельных листов, 800 писем. Рукописное наследие Пушкина является одним из величайших сокровищ русской культуры. Рукописи хранятся для потомков в специальных сейфах</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8196" name="Picture 4" descr="http://www.topnews.ru/upload/photo/c04f7061/e7d60.07"/>
          <p:cNvPicPr>
            <a:picLocks noChangeAspect="1" noChangeArrowheads="1"/>
          </p:cNvPicPr>
          <p:nvPr/>
        </p:nvPicPr>
        <p:blipFill>
          <a:blip r:embed="rId3" cstate="print"/>
          <a:srcRect/>
          <a:stretch>
            <a:fillRect/>
          </a:stretch>
        </p:blipFill>
        <p:spPr bwMode="auto">
          <a:xfrm>
            <a:off x="1979712" y="764704"/>
            <a:ext cx="5112568" cy="3767963"/>
          </a:xfrm>
          <a:prstGeom prst="rect">
            <a:avLst/>
          </a:prstGeom>
          <a:noFill/>
        </p:spPr>
      </p:pic>
    </p:spTree>
  </p:cSld>
  <p:clrMapOvr>
    <a:masterClrMapping/>
  </p:clrMapOvr>
  <p:transition advTm="10000">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16632"/>
            <a:ext cx="4392488" cy="1368152"/>
          </a:xfrm>
        </p:spPr>
        <p:txBody>
          <a:bodyPr>
            <a:noAutofit/>
          </a:bodyPr>
          <a:lstStyle/>
          <a:p>
            <a:pPr algn="just"/>
            <a:r>
              <a:rPr lang="ru-RU" dirty="0" smtClean="0">
                <a:latin typeface="Times New Roman" pitchFamily="18" charset="0"/>
                <a:cs typeface="Times New Roman" pitchFamily="18" charset="0"/>
              </a:rPr>
              <a:t>Ш3Р1 Кулешов В.И. Жизнь 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К90 творчество А.С. Пушкина / В.И Кулешов. – М.: Художественная литература, 1987. – 415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27584" y="1484784"/>
            <a:ext cx="3744416" cy="5112568"/>
          </a:xfrm>
        </p:spPr>
        <p:txBody>
          <a:bodyPr>
            <a:noAutofit/>
          </a:bodyPr>
          <a:lstStyle/>
          <a:p>
            <a:pPr algn="just"/>
            <a:r>
              <a:rPr lang="ru-RU" sz="2000" dirty="0" smtClean="0">
                <a:latin typeface="Times New Roman" pitchFamily="18" charset="0"/>
                <a:cs typeface="Times New Roman" pitchFamily="18" charset="0"/>
              </a:rPr>
              <a:t>Пушкин Александр Сергеевич – это величайший поэт «золотого века». Его имя знают даже в 21 веке. Книга В.Кулешова рассказывает о жизненном пути великого поэта, его судьбе, неповторимой личности, многообразных связях с современниками, с общественными и политическими событиями эпохи. Художественные произведения Пушкина анализируются как ступени его духовного роста, формирования его эстетического сознания</a:t>
            </a:r>
            <a:endParaRPr lang="ru-RU" sz="2000" dirty="0">
              <a:latin typeface="Times New Roman" pitchFamily="18" charset="0"/>
              <a:cs typeface="Times New Roman" pitchFamily="18" charset="0"/>
            </a:endParaRPr>
          </a:p>
        </p:txBody>
      </p:sp>
      <p:pic>
        <p:nvPicPr>
          <p:cNvPr id="13314" name="Picture 2" descr="D:\Мои документы\Обзоры Вытовтова\Пушкин\CCF26032014_00013.jpg"/>
          <p:cNvPicPr>
            <a:picLocks noGrp="1" noChangeAspect="1" noChangeArrowheads="1"/>
          </p:cNvPicPr>
          <p:nvPr>
            <p:ph idx="1"/>
          </p:nvPr>
        </p:nvPicPr>
        <p:blipFill>
          <a:blip r:embed="rId3" cstate="print"/>
          <a:srcRect r="39172" b="30088"/>
          <a:stretch>
            <a:fillRect/>
          </a:stretch>
        </p:blipFill>
        <p:spPr bwMode="auto">
          <a:xfrm>
            <a:off x="4788024" y="548679"/>
            <a:ext cx="3721112" cy="5544617"/>
          </a:xfrm>
          <a:prstGeom prst="rect">
            <a:avLst/>
          </a:prstGeom>
          <a:noFill/>
        </p:spPr>
      </p:pic>
    </p:spTree>
  </p:cSld>
  <p:clrMapOvr>
    <a:masterClrMapping/>
  </p:clrMapOvr>
  <p:transition advTm="10000">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260648"/>
            <a:ext cx="4032448" cy="1440160"/>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Т.1. Лицейские стихотворения / А. С. Пушкин. - М. : Воскресенье, 1994. - 463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916832"/>
            <a:ext cx="3384376" cy="4608512"/>
          </a:xfrm>
        </p:spPr>
        <p:txBody>
          <a:bodyPr>
            <a:normAutofit/>
          </a:bodyPr>
          <a:lstStyle/>
          <a:p>
            <a:pPr algn="just"/>
            <a:r>
              <a:rPr lang="ru-RU" sz="2000" dirty="0" smtClean="0">
                <a:latin typeface="Times New Roman" pitchFamily="18" charset="0"/>
                <a:cs typeface="Times New Roman" pitchFamily="18" charset="0"/>
              </a:rPr>
              <a:t>Полное собрание сочинений А.С. Пушкина в 17 томах - юбилейное издание к 200-летию со дня рождения А. С. Пушкина.</a:t>
            </a:r>
          </a:p>
          <a:p>
            <a:pPr algn="just"/>
            <a:r>
              <a:rPr lang="ru-RU" sz="2000" dirty="0" smtClean="0">
                <a:latin typeface="Times New Roman" pitchFamily="18" charset="0"/>
                <a:cs typeface="Times New Roman" pitchFamily="18" charset="0"/>
              </a:rPr>
              <a:t>В первый том собрания сочинений включены произведения лицейского творчества А. С. Пушкина</a:t>
            </a:r>
            <a:endParaRPr lang="ru-RU" sz="2000" dirty="0">
              <a:latin typeface="Times New Roman" pitchFamily="18" charset="0"/>
              <a:cs typeface="Times New Roman" pitchFamily="18" charset="0"/>
            </a:endParaRPr>
          </a:p>
        </p:txBody>
      </p:sp>
      <p:pic>
        <p:nvPicPr>
          <p:cNvPr id="102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27984" y="188641"/>
            <a:ext cx="3149350" cy="4824536"/>
          </a:xfrm>
          <a:prstGeom prst="rect">
            <a:avLst/>
          </a:prstGeom>
          <a:noFill/>
        </p:spPr>
      </p:pic>
      <p:pic>
        <p:nvPicPr>
          <p:cNvPr id="1027" name="Picture 3" descr="D:\Мои документы\Обзоры Вытовтова\Пушкин\CCF26032014_00002.jpg"/>
          <p:cNvPicPr>
            <a:picLocks noChangeAspect="1" noChangeArrowheads="1"/>
          </p:cNvPicPr>
          <p:nvPr/>
        </p:nvPicPr>
        <p:blipFill>
          <a:blip r:embed="rId4" cstate="print"/>
          <a:srcRect l="25115" t="12547" b="1018"/>
          <a:stretch>
            <a:fillRect/>
          </a:stretch>
        </p:blipFill>
        <p:spPr bwMode="auto">
          <a:xfrm>
            <a:off x="6012160" y="2060848"/>
            <a:ext cx="2791198" cy="446449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07504" y="188640"/>
            <a:ext cx="4104456" cy="1512168"/>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Т.3. Кн.1. Стихотворения 1826-1836. Сказки / А. С. Пушкин. - М.: Воскресенье, 1995. - 635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844824"/>
            <a:ext cx="3528392" cy="4536504"/>
          </a:xfrm>
        </p:spPr>
        <p:txBody>
          <a:bodyPr>
            <a:normAutofit lnSpcReduction="10000"/>
          </a:bodyPr>
          <a:lstStyle/>
          <a:p>
            <a:pPr algn="just"/>
            <a:r>
              <a:rPr lang="ru-RU" sz="2000" dirty="0" smtClean="0">
                <a:latin typeface="Times New Roman" pitchFamily="18" charset="0"/>
                <a:cs typeface="Times New Roman" pitchFamily="18" charset="0"/>
              </a:rPr>
              <a:t>Полное собрание сочинений А.С. Пушкина в 17 томах - юбилейное издание к 200-летию со дня рождения А. С. Пушкина.</a:t>
            </a: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В данный том входят стихотворения 1826-1836 гг. и следующие сказки: Сказка о попе и о работнике его </a:t>
            </a:r>
            <a:r>
              <a:rPr lang="ru-RU" sz="2000" dirty="0" err="1" smtClean="0">
                <a:latin typeface="Times New Roman" pitchFamily="18" charset="0"/>
                <a:cs typeface="Times New Roman" pitchFamily="18" charset="0"/>
              </a:rPr>
              <a:t>Балде</a:t>
            </a:r>
            <a:r>
              <a:rPr lang="ru-RU" sz="2000" dirty="0" smtClean="0">
                <a:latin typeface="Times New Roman" pitchFamily="18" charset="0"/>
                <a:cs typeface="Times New Roman" pitchFamily="18" charset="0"/>
              </a:rPr>
              <a:t>; Сказка о медведихе; Сказка о царе </a:t>
            </a:r>
            <a:r>
              <a:rPr lang="ru-RU" sz="2000" dirty="0" err="1" smtClean="0">
                <a:latin typeface="Times New Roman" pitchFamily="18" charset="0"/>
                <a:cs typeface="Times New Roman" pitchFamily="18" charset="0"/>
              </a:rPr>
              <a:t>Салтане</a:t>
            </a:r>
            <a:r>
              <a:rPr lang="ru-RU" sz="2000" dirty="0" smtClean="0">
                <a:latin typeface="Times New Roman" pitchFamily="18" charset="0"/>
                <a:cs typeface="Times New Roman" pitchFamily="18" charset="0"/>
              </a:rPr>
              <a:t>, о сыне его славном и могучем богатыре князе </a:t>
            </a:r>
            <a:r>
              <a:rPr lang="ru-RU" sz="2000" dirty="0" err="1" smtClean="0">
                <a:latin typeface="Times New Roman" pitchFamily="18" charset="0"/>
                <a:cs typeface="Times New Roman" pitchFamily="18" charset="0"/>
              </a:rPr>
              <a:t>Гвидоне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Салтановиче</a:t>
            </a:r>
            <a:r>
              <a:rPr lang="ru-RU" sz="2000" dirty="0" smtClean="0">
                <a:latin typeface="Times New Roman" pitchFamily="18" charset="0"/>
                <a:cs typeface="Times New Roman" pitchFamily="18" charset="0"/>
              </a:rPr>
              <a:t> и о прекрасной царевне Лебеди; Сказка о рыбаке и рыбке</a:t>
            </a:r>
          </a:p>
        </p:txBody>
      </p:sp>
      <p:pic>
        <p:nvPicPr>
          <p:cNvPr id="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27984" y="188641"/>
            <a:ext cx="3196379" cy="4896544"/>
          </a:xfrm>
          <a:prstGeom prst="rect">
            <a:avLst/>
          </a:prstGeom>
          <a:noFill/>
        </p:spPr>
      </p:pic>
      <p:pic>
        <p:nvPicPr>
          <p:cNvPr id="2050" name="Picture 2" descr="D:\Мои документы\Обзоры Вытовтова\Пушкин\CCF26032014_00003.jpg"/>
          <p:cNvPicPr>
            <a:picLocks noChangeAspect="1" noChangeArrowheads="1"/>
          </p:cNvPicPr>
          <p:nvPr/>
        </p:nvPicPr>
        <p:blipFill>
          <a:blip r:embed="rId4" cstate="print"/>
          <a:srcRect l="24107" t="12043" r="1719" b="977"/>
          <a:stretch>
            <a:fillRect/>
          </a:stretch>
        </p:blipFill>
        <p:spPr bwMode="auto">
          <a:xfrm>
            <a:off x="5940152" y="2060848"/>
            <a:ext cx="2808311" cy="446449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4499992" y="548680"/>
            <a:ext cx="4392488" cy="6124754"/>
          </a:xfrm>
          <a:prstGeom prst="rect">
            <a:avLst/>
          </a:prstGeom>
        </p:spPr>
        <p:txBody>
          <a:bodyPr wrap="square">
            <a:spAutoFit/>
          </a:bodyPr>
          <a:lstStyle/>
          <a:p>
            <a:pPr algn="ctr"/>
            <a:r>
              <a:rPr lang="ru-RU" sz="2800" dirty="0" smtClean="0">
                <a:ln>
                  <a:solidFill>
                    <a:schemeClr val="tx1"/>
                  </a:solidFill>
                </a:ln>
                <a:solidFill>
                  <a:srgbClr val="92D050"/>
                </a:solidFill>
                <a:latin typeface="Times New Roman" pitchFamily="18" charset="0"/>
                <a:cs typeface="Times New Roman" pitchFamily="18" charset="0"/>
              </a:rPr>
              <a:t>6 июня 1799 года в Москве в дворянской помещичьей семье Пушкиных родился мальчик, которому суждено было стать одним из величайших поэтов России. Маленький Александр с детства пристрастился к чтению книг и перечитал их великое множество. В основном он читал французских писателей – Вольтера, Мольера</a:t>
            </a:r>
            <a:endParaRPr lang="ru-RU" sz="2800" b="1" dirty="0">
              <a:ln>
                <a:solidFill>
                  <a:schemeClr val="tx1"/>
                </a:solidFill>
              </a:ln>
              <a:solidFill>
                <a:srgbClr val="92D050"/>
              </a:solidFill>
              <a:latin typeface="Times New Roman" pitchFamily="18" charset="0"/>
              <a:cs typeface="Times New Roman" pitchFamily="18" charset="0"/>
            </a:endParaRPr>
          </a:p>
        </p:txBody>
      </p:sp>
      <p:pic>
        <p:nvPicPr>
          <p:cNvPr id="4" name="Picture 2" descr="http://mtdata.ru/u26/photoF731/20099320256-0/original.jpg"/>
          <p:cNvPicPr>
            <a:picLocks noChangeAspect="1" noChangeArrowheads="1"/>
          </p:cNvPicPr>
          <p:nvPr/>
        </p:nvPicPr>
        <p:blipFill>
          <a:blip r:embed="rId3" cstate="print"/>
          <a:srcRect/>
          <a:stretch>
            <a:fillRect/>
          </a:stretch>
        </p:blipFill>
        <p:spPr bwMode="auto">
          <a:xfrm>
            <a:off x="683568" y="908720"/>
            <a:ext cx="3976370" cy="51845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advTm="10000">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176464" cy="1512168"/>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Т.4. Поэмы. 1817-1824 / А. С. Пушкин. - М. : Воскресенье, 1994. - 484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99592" y="1988840"/>
            <a:ext cx="3240360" cy="4608512"/>
          </a:xfrm>
        </p:spPr>
        <p:txBody>
          <a:bodyPr>
            <a:normAutofit/>
          </a:bodyPr>
          <a:lstStyle/>
          <a:p>
            <a:pPr algn="just"/>
            <a:r>
              <a:rPr lang="ru-RU" sz="2000" dirty="0" smtClean="0">
                <a:latin typeface="Times New Roman" pitchFamily="18" charset="0"/>
                <a:cs typeface="Times New Roman" pitchFamily="18" charset="0"/>
              </a:rPr>
              <a:t>В настоящий том входят ранние поэмы Пушкина, от «Руслана и Людмилы» до «Цыганов». Отдельные поэмы редактированы. Также опубликованы поэмы «Кавказский пленник», «</a:t>
            </a:r>
            <a:r>
              <a:rPr lang="ru-RU" sz="2000" dirty="0" err="1" smtClean="0">
                <a:latin typeface="Times New Roman" pitchFamily="18" charset="0"/>
                <a:cs typeface="Times New Roman" pitchFamily="18" charset="0"/>
              </a:rPr>
              <a:t>Гаврилиада</a:t>
            </a:r>
            <a:r>
              <a:rPr lang="ru-RU" sz="2000" dirty="0" smtClean="0">
                <a:latin typeface="Times New Roman" pitchFamily="18" charset="0"/>
                <a:cs typeface="Times New Roman" pitchFamily="18" charset="0"/>
              </a:rPr>
              <a:t>», «Вадим», «Братья разбойники», Бахчисарайский Фонтан»</a:t>
            </a:r>
            <a:endParaRPr lang="ru-RU" sz="2000" dirty="0">
              <a:latin typeface="Times New Roman" pitchFamily="18" charset="0"/>
              <a:cs typeface="Times New Roman" pitchFamily="18" charset="0"/>
            </a:endParaRPr>
          </a:p>
        </p:txBody>
      </p:sp>
      <p:pic>
        <p:nvPicPr>
          <p:cNvPr id="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99992" y="260649"/>
            <a:ext cx="3103421" cy="4752528"/>
          </a:xfrm>
          <a:prstGeom prst="rect">
            <a:avLst/>
          </a:prstGeom>
          <a:noFill/>
        </p:spPr>
      </p:pic>
      <p:pic>
        <p:nvPicPr>
          <p:cNvPr id="3074" name="Picture 2" descr="D:\Мои документы\Обзоры Вытовтова\Пушкин\CCF26032014_00004.jpg"/>
          <p:cNvPicPr>
            <a:picLocks noChangeAspect="1" noChangeArrowheads="1"/>
          </p:cNvPicPr>
          <p:nvPr/>
        </p:nvPicPr>
        <p:blipFill>
          <a:blip r:embed="rId4" cstate="print"/>
          <a:srcRect l="25835" t="12907"/>
          <a:stretch>
            <a:fillRect/>
          </a:stretch>
        </p:blipFill>
        <p:spPr bwMode="auto">
          <a:xfrm>
            <a:off x="6012160" y="2060848"/>
            <a:ext cx="2775772" cy="451708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260648"/>
            <a:ext cx="3816424" cy="1440160"/>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Т.7. Драматические произведения / А. С. Пушкин. - М. : Воскресенье, 1995. - 395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27584" y="1916832"/>
            <a:ext cx="3456384" cy="4392488"/>
          </a:xfrm>
        </p:spPr>
        <p:txBody>
          <a:bodyPr>
            <a:normAutofit lnSpcReduction="10000"/>
          </a:bodyPr>
          <a:lstStyle/>
          <a:p>
            <a:pPr algn="just"/>
            <a:r>
              <a:rPr lang="ru-RU" sz="2000" dirty="0" smtClean="0">
                <a:latin typeface="Times New Roman" pitchFamily="18" charset="0"/>
                <a:cs typeface="Times New Roman" pitchFamily="18" charset="0"/>
              </a:rPr>
              <a:t>Полное собрание сочинений А.С. Пушкина в 17 томах - юбилейное издание к 200-летию со дня рождения А. С. Пушкина. В данный том входят драматические произведения: «Борис Годунов», «Скупой рыцарь», «Моцарт и Сальери», «Каменный Гость», «Пир во время чумы», «Русалка». Также напечатаны сцены из рыцарских времен и отрывки и планы неоконченных драматических произведений</a:t>
            </a:r>
            <a:endParaRPr lang="ru-RU" sz="2000" dirty="0">
              <a:latin typeface="Times New Roman" pitchFamily="18" charset="0"/>
              <a:cs typeface="Times New Roman" pitchFamily="18" charset="0"/>
            </a:endParaRPr>
          </a:p>
        </p:txBody>
      </p:sp>
      <p:pic>
        <p:nvPicPr>
          <p:cNvPr id="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27984" y="260648"/>
            <a:ext cx="3197474" cy="4896560"/>
          </a:xfrm>
          <a:prstGeom prst="rect">
            <a:avLst/>
          </a:prstGeom>
          <a:noFill/>
        </p:spPr>
      </p:pic>
      <p:pic>
        <p:nvPicPr>
          <p:cNvPr id="4098" name="Picture 2" descr="D:\Мои документы\Обзоры Вытовтова\Пушкин\CCF26032014_00000.jpg"/>
          <p:cNvPicPr>
            <a:picLocks noChangeAspect="1" noChangeArrowheads="1"/>
          </p:cNvPicPr>
          <p:nvPr/>
        </p:nvPicPr>
        <p:blipFill>
          <a:blip r:embed="rId4" cstate="print"/>
          <a:srcRect l="25470" t="12724"/>
          <a:stretch>
            <a:fillRect/>
          </a:stretch>
        </p:blipFill>
        <p:spPr bwMode="auto">
          <a:xfrm>
            <a:off x="6084168" y="2132856"/>
            <a:ext cx="2739235" cy="44450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032448" cy="1512168"/>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Т.9. Кн.1. История Пугачева / А. С. Пушкин. - М. : Воскресенье, 1995. - 522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700808"/>
            <a:ext cx="3528392" cy="4608512"/>
          </a:xfrm>
        </p:spPr>
        <p:txBody>
          <a:bodyPr>
            <a:noAutofit/>
          </a:bodyPr>
          <a:lstStyle/>
          <a:p>
            <a:pPr algn="just"/>
            <a:r>
              <a:rPr lang="ru-RU" sz="2000" dirty="0" smtClean="0">
                <a:latin typeface="Times New Roman" pitchFamily="18" charset="0"/>
                <a:cs typeface="Times New Roman" pitchFamily="18" charset="0"/>
              </a:rPr>
              <a:t>Настоящее издание представляет собой полное собрание всего, написанного Пушкиным. В него входят произведения в стихах и прозе, переписка, автобиографические и деловые записи, а также все сделанные им записи и выписки. Окончательные редакции всех произведений Пушкина сопровождаются полным сводом других редакций, вариантов, планов</a:t>
            </a:r>
            <a:endParaRPr lang="ru-RU" sz="2000" dirty="0">
              <a:latin typeface="Times New Roman" pitchFamily="18" charset="0"/>
              <a:cs typeface="Times New Roman" pitchFamily="18" charset="0"/>
            </a:endParaRPr>
          </a:p>
        </p:txBody>
      </p:sp>
      <p:pic>
        <p:nvPicPr>
          <p:cNvPr id="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99992" y="260648"/>
            <a:ext cx="3096344" cy="4741691"/>
          </a:xfrm>
          <a:prstGeom prst="rect">
            <a:avLst/>
          </a:prstGeom>
          <a:noFill/>
        </p:spPr>
      </p:pic>
      <p:pic>
        <p:nvPicPr>
          <p:cNvPr id="5122" name="Picture 2" descr="D:\Мои документы\Обзоры Вытовтова\Пушкин\CCF26032014_00005.jpg"/>
          <p:cNvPicPr>
            <a:picLocks noChangeAspect="1" noChangeArrowheads="1"/>
          </p:cNvPicPr>
          <p:nvPr/>
        </p:nvPicPr>
        <p:blipFill>
          <a:blip r:embed="rId4" cstate="print"/>
          <a:srcRect l="27831" t="13904"/>
          <a:stretch>
            <a:fillRect/>
          </a:stretch>
        </p:blipFill>
        <p:spPr bwMode="auto">
          <a:xfrm>
            <a:off x="6067300" y="2060848"/>
            <a:ext cx="2732360" cy="451708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07504" y="0"/>
            <a:ext cx="4104456" cy="1700808"/>
          </a:xfrm>
        </p:spPr>
        <p:txBody>
          <a:bodyPr>
            <a:noAutofit/>
          </a:bodyPr>
          <a:lstStyle/>
          <a:p>
            <a:pPr algn="just"/>
            <a:r>
              <a:rPr lang="ru-RU" dirty="0" smtClean="0">
                <a:latin typeface="Times New Roman" pitchFamily="18" charset="0"/>
                <a:cs typeface="Times New Roman" pitchFamily="18" charset="0"/>
              </a:rPr>
              <a:t>Ш4Р1 Пушкин А.С. Полное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собрание сочинений. В 17 т. Т.13. Переписка. 1815-1827 / А. С. Пушкин. - М. : Воскресенье, 1996. - 648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27584" y="1628800"/>
            <a:ext cx="3312368" cy="5229200"/>
          </a:xfrm>
        </p:spPr>
        <p:txBody>
          <a:bodyPr>
            <a:noAutofit/>
          </a:bodyPr>
          <a:lstStyle/>
          <a:p>
            <a:pPr algn="just"/>
            <a:r>
              <a:rPr lang="ru-RU" sz="2000" dirty="0" smtClean="0">
                <a:latin typeface="Times New Roman" pitchFamily="18" charset="0"/>
                <a:cs typeface="Times New Roman" pitchFamily="18" charset="0"/>
              </a:rPr>
              <a:t>Настоящее издание представляет собой полное собрание всего, написанного Пушкиным. В него входят произведения в стихах и прозе, затем переписка, автобиографические и деловые записи, а также все сделанные им записи и выписки. Окончательные редакции всех произведений Пушкина сопровождаются полным сводом других редакций, вариантов</a:t>
            </a:r>
            <a:endParaRPr lang="ru-RU" sz="2000" dirty="0">
              <a:latin typeface="Times New Roman" pitchFamily="18" charset="0"/>
              <a:cs typeface="Times New Roman" pitchFamily="18" charset="0"/>
            </a:endParaRPr>
          </a:p>
        </p:txBody>
      </p:sp>
      <p:pic>
        <p:nvPicPr>
          <p:cNvPr id="6" name="Picture 2" descr="D:\Мои документы\Обзоры Вытовтова\Пушкин\CCF26032014_00001.jpg"/>
          <p:cNvPicPr>
            <a:picLocks noGrp="1" noChangeAspect="1" noChangeArrowheads="1"/>
          </p:cNvPicPr>
          <p:nvPr>
            <p:ph idx="1"/>
          </p:nvPr>
        </p:nvPicPr>
        <p:blipFill>
          <a:blip r:embed="rId3" cstate="print"/>
          <a:srcRect l="1153" t="-212" r="18712" b="11634"/>
          <a:stretch>
            <a:fillRect/>
          </a:stretch>
        </p:blipFill>
        <p:spPr bwMode="auto">
          <a:xfrm>
            <a:off x="4427984" y="260648"/>
            <a:ext cx="3168352" cy="4851963"/>
          </a:xfrm>
          <a:prstGeom prst="rect">
            <a:avLst/>
          </a:prstGeom>
          <a:noFill/>
        </p:spPr>
      </p:pic>
      <p:pic>
        <p:nvPicPr>
          <p:cNvPr id="6146" name="Picture 2" descr="D:\Мои документы\Обзоры Вытовтова\Пушкин\CCF26032014_00006.jpg"/>
          <p:cNvPicPr>
            <a:picLocks noChangeAspect="1" noChangeArrowheads="1"/>
          </p:cNvPicPr>
          <p:nvPr/>
        </p:nvPicPr>
        <p:blipFill>
          <a:blip r:embed="rId4" cstate="print"/>
          <a:srcRect l="27429" t="12724"/>
          <a:stretch>
            <a:fillRect/>
          </a:stretch>
        </p:blipFill>
        <p:spPr bwMode="auto">
          <a:xfrm>
            <a:off x="6084168" y="2060848"/>
            <a:ext cx="2739236" cy="456508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07504" y="188640"/>
            <a:ext cx="4392488" cy="1224136"/>
          </a:xfrm>
        </p:spPr>
        <p:txBody>
          <a:bodyPr>
            <a:noAutofit/>
          </a:bodyPr>
          <a:lstStyle/>
          <a:p>
            <a:pPr algn="just"/>
            <a:r>
              <a:rPr lang="ru-RU" dirty="0" smtClean="0">
                <a:latin typeface="Times New Roman" pitchFamily="18" charset="0"/>
                <a:cs typeface="Times New Roman" pitchFamily="18" charset="0"/>
              </a:rPr>
              <a:t>Ш4Р1 Пушкин А.С. Евгений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Онегин. Поэмы / А.С. Пушкин. - М. : </a:t>
            </a:r>
            <a:r>
              <a:rPr lang="ru-RU" dirty="0" err="1" smtClean="0">
                <a:latin typeface="Times New Roman" pitchFamily="18" charset="0"/>
                <a:cs typeface="Times New Roman" pitchFamily="18" charset="0"/>
              </a:rPr>
              <a:t>Худож</a:t>
            </a:r>
            <a:r>
              <a:rPr lang="ru-RU" dirty="0" smtClean="0">
                <a:latin typeface="Times New Roman" pitchFamily="18" charset="0"/>
                <a:cs typeface="Times New Roman" pitchFamily="18" charset="0"/>
              </a:rPr>
              <a:t>. лит., 1977. - 368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412776"/>
            <a:ext cx="3528392" cy="4896544"/>
          </a:xfrm>
        </p:spPr>
        <p:txBody>
          <a:bodyPr>
            <a:normAutofit/>
          </a:bodyPr>
          <a:lstStyle/>
          <a:p>
            <a:pPr algn="just"/>
            <a:r>
              <a:rPr lang="ru-RU" sz="2000" dirty="0" smtClean="0">
                <a:latin typeface="Times New Roman" pitchFamily="18" charset="0"/>
                <a:cs typeface="Times New Roman" pitchFamily="18" charset="0"/>
              </a:rPr>
              <a:t>В книгу вошли наиболее известные Поэмы А.С. Пушкина, ставшие важными вехами его творческого пути, - от легкой, шутливой, озорной поэмы "Руслан и Людмила" (1820) до "Медного всадника" (1833), вершинного произведения Пушкина, в центре которого - столкновение великого и грозного царя и маленького человека, осмелившегося бунтовать против "</a:t>
            </a:r>
            <a:r>
              <a:rPr lang="ru-RU" sz="2000" dirty="0" err="1" smtClean="0">
                <a:latin typeface="Times New Roman" pitchFamily="18" charset="0"/>
                <a:cs typeface="Times New Roman" pitchFamily="18" charset="0"/>
              </a:rPr>
              <a:t>державца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полумира</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7170" name="Picture 2" descr="D:\Мои документы\Обзоры Вытовтова\Пушкин\CCF26032014_00007.jpg"/>
          <p:cNvPicPr>
            <a:picLocks noGrp="1" noChangeAspect="1" noChangeArrowheads="1"/>
          </p:cNvPicPr>
          <p:nvPr>
            <p:ph idx="1"/>
          </p:nvPr>
        </p:nvPicPr>
        <p:blipFill>
          <a:blip r:embed="rId3" cstate="print"/>
          <a:srcRect r="47697" b="44851"/>
          <a:stretch>
            <a:fillRect/>
          </a:stretch>
        </p:blipFill>
        <p:spPr bwMode="auto">
          <a:xfrm>
            <a:off x="4644008" y="521033"/>
            <a:ext cx="3865128" cy="5648161"/>
          </a:xfrm>
          <a:prstGeom prst="rect">
            <a:avLst/>
          </a:prstGeom>
          <a:noFill/>
        </p:spPr>
      </p:pic>
    </p:spTree>
  </p:cSld>
  <p:clrMapOvr>
    <a:masterClrMapping/>
  </p:clrMapOvr>
  <p:transition advTm="10000">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0" y="836713"/>
            <a:ext cx="9144000" cy="3416320"/>
          </a:xfrm>
          <a:prstGeom prst="rect">
            <a:avLst/>
          </a:prstGeom>
        </p:spPr>
        <p:txBody>
          <a:bodyPr wrap="square" numCol="2">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Во глубине сибирских руд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Храните гордое терпенье,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Не пропадет ваш скорбный труд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дум высокое стремленье.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Несчастью верная сестра,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Надежда в мрачном подземелье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Разбудит бодрость и веселье,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Придет желанная пора:</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Любовь и дружество до вас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Дойдут сквозь мрачные затворы,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Как в ваши каторжные норы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Доходит мой свободный глас.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Оковы тяжкие падут,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Темницы рухнут - и свобода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Вас примет радостно у входа,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братья меч вам отдадут. </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sp>
        <p:nvSpPr>
          <p:cNvPr id="4" name="Прямоугольник 3"/>
          <p:cNvSpPr/>
          <p:nvPr/>
        </p:nvSpPr>
        <p:spPr>
          <a:xfrm>
            <a:off x="2339752" y="188640"/>
            <a:ext cx="4473661" cy="523220"/>
          </a:xfrm>
          <a:prstGeom prst="rect">
            <a:avLst/>
          </a:prstGeom>
        </p:spPr>
        <p:txBody>
          <a:bodyPr wrap="none">
            <a:spAutoFit/>
          </a:bodyPr>
          <a:lstStyle/>
          <a:p>
            <a:r>
              <a:rPr lang="ru-RU" sz="2800" b="1" dirty="0" smtClean="0">
                <a:ln>
                  <a:solidFill>
                    <a:sysClr val="windowText" lastClr="000000"/>
                  </a:solidFill>
                </a:ln>
                <a:solidFill>
                  <a:srgbClr val="92D050"/>
                </a:solidFill>
                <a:latin typeface="Times New Roman" pitchFamily="18" charset="0"/>
                <a:cs typeface="Times New Roman" pitchFamily="18" charset="0"/>
              </a:rPr>
              <a:t>Во глубине сибирских руд </a:t>
            </a:r>
            <a:endParaRPr lang="ru-RU" sz="2800" b="1" dirty="0"/>
          </a:p>
        </p:txBody>
      </p:sp>
      <p:sp>
        <p:nvSpPr>
          <p:cNvPr id="5" name="Прямоугольник 4"/>
          <p:cNvSpPr/>
          <p:nvPr/>
        </p:nvSpPr>
        <p:spPr>
          <a:xfrm>
            <a:off x="3940986" y="4221088"/>
            <a:ext cx="1298241" cy="461665"/>
          </a:xfrm>
          <a:prstGeom prst="rect">
            <a:avLst/>
          </a:prstGeom>
        </p:spPr>
        <p:txBody>
          <a:bodyPr wrap="non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1827 год</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80898" name="Picture 2" descr="http://i.ytimg.com/vi/FPX853dL9g4/maxresdefault.jpg"/>
          <p:cNvPicPr>
            <a:picLocks noChangeAspect="1" noChangeArrowheads="1"/>
          </p:cNvPicPr>
          <p:nvPr/>
        </p:nvPicPr>
        <p:blipFill>
          <a:blip r:embed="rId3" cstate="print"/>
          <a:srcRect l="11250" r="11125"/>
          <a:stretch>
            <a:fillRect/>
          </a:stretch>
        </p:blipFill>
        <p:spPr bwMode="auto">
          <a:xfrm>
            <a:off x="2483768" y="4149080"/>
            <a:ext cx="4536504" cy="2852936"/>
          </a:xfrm>
          <a:prstGeom prst="rect">
            <a:avLst/>
          </a:prstGeom>
          <a:noFill/>
          <a:effectLst>
            <a:softEdge rad="635000"/>
          </a:effectLst>
        </p:spPr>
      </p:pic>
    </p:spTree>
  </p:cSld>
  <p:clrMapOvr>
    <a:masterClrMapping/>
  </p:clrMapOvr>
  <p:transition advTm="10000">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188640"/>
            <a:ext cx="4176464" cy="1224136"/>
          </a:xfrm>
        </p:spPr>
        <p:txBody>
          <a:bodyPr>
            <a:noAutofit/>
          </a:bodyPr>
          <a:lstStyle/>
          <a:p>
            <a:pPr algn="just"/>
            <a:r>
              <a:rPr lang="ru-RU" dirty="0" smtClean="0">
                <a:latin typeface="Times New Roman" pitchFamily="18" charset="0"/>
                <a:cs typeface="Times New Roman" pitchFamily="18" charset="0"/>
              </a:rPr>
              <a:t>Ш4Р1-4 Пушкин А.С.</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Дубровский. Капитанская дочка / А.С. Пушкин. - М. : Сов. писатель, 1993. - 160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340768"/>
            <a:ext cx="3816424" cy="5040560"/>
          </a:xfrm>
        </p:spPr>
        <p:txBody>
          <a:bodyPr>
            <a:noAutofit/>
          </a:bodyPr>
          <a:lstStyle/>
          <a:p>
            <a:pPr algn="just"/>
            <a:r>
              <a:rPr lang="ru-RU" sz="2000" dirty="0" smtClean="0">
                <a:latin typeface="Times New Roman" pitchFamily="18" charset="0"/>
                <a:cs typeface="Times New Roman" pitchFamily="18" charset="0"/>
              </a:rPr>
              <a:t>Предлагаем вашему вниманию издание, в которые вошли повести А.С. Пушкина - выдающиеся образцы отечественной прозы первой половины XIX века: "Дубровский" и "Капитанская дочка"; последнюю из них Н.В. Гоголь назвал "решительно лучшим русским произведением в повествовательном роде». Оно вобрало в себя и выразило особенно сильно многое из того, что звучало в ранее написанной пушкинской прозе, а также в его поэзии</a:t>
            </a:r>
            <a:endParaRPr lang="ru-RU" sz="2000" dirty="0">
              <a:latin typeface="Times New Roman" pitchFamily="18" charset="0"/>
              <a:cs typeface="Times New Roman" pitchFamily="18" charset="0"/>
            </a:endParaRPr>
          </a:p>
        </p:txBody>
      </p:sp>
      <p:pic>
        <p:nvPicPr>
          <p:cNvPr id="15362" name="Picture 2" descr="D:\Мои документы\Обзоры Вытовтова\Пушкин\CCF26032014_00015.jpg"/>
          <p:cNvPicPr>
            <a:picLocks noGrp="1" noChangeAspect="1" noChangeArrowheads="1"/>
          </p:cNvPicPr>
          <p:nvPr>
            <p:ph idx="1"/>
          </p:nvPr>
        </p:nvPicPr>
        <p:blipFill>
          <a:blip r:embed="rId3" cstate="print"/>
          <a:srcRect r="35210" b="28645"/>
          <a:stretch>
            <a:fillRect/>
          </a:stretch>
        </p:blipFill>
        <p:spPr bwMode="auto">
          <a:xfrm>
            <a:off x="4788024" y="548680"/>
            <a:ext cx="3600400" cy="5495348"/>
          </a:xfrm>
          <a:prstGeom prst="rect">
            <a:avLst/>
          </a:prstGeom>
          <a:noFill/>
        </p:spPr>
      </p:pic>
    </p:spTree>
  </p:cSld>
  <p:clrMapOvr>
    <a:masterClrMapping/>
  </p:clrMapOvr>
  <p:transition advTm="10000">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116632"/>
            <a:ext cx="4320480" cy="1368152"/>
          </a:xfrm>
        </p:spPr>
        <p:txBody>
          <a:bodyPr>
            <a:noAutofit/>
          </a:bodyPr>
          <a:lstStyle/>
          <a:p>
            <a:pPr algn="just"/>
            <a:r>
              <a:rPr lang="ru-RU" dirty="0" smtClean="0">
                <a:latin typeface="Times New Roman" pitchFamily="18" charset="0"/>
                <a:cs typeface="Times New Roman" pitchFamily="18" charset="0"/>
              </a:rPr>
              <a:t>Ш4Р1 Пушкин А.С. Избранные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сочинения. В 2-х т. Т. 1 / А. С. Пушкин. - М. : </a:t>
            </a:r>
            <a:r>
              <a:rPr lang="ru-RU" dirty="0" err="1" smtClean="0">
                <a:latin typeface="Times New Roman" pitchFamily="18" charset="0"/>
                <a:cs typeface="Times New Roman" pitchFamily="18" charset="0"/>
              </a:rPr>
              <a:t>Худож</a:t>
            </a:r>
            <a:r>
              <a:rPr lang="ru-RU" dirty="0" smtClean="0">
                <a:latin typeface="Times New Roman" pitchFamily="18" charset="0"/>
                <a:cs typeface="Times New Roman" pitchFamily="18" charset="0"/>
              </a:rPr>
              <a:t>. лит., 1978. - 751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412776"/>
            <a:ext cx="3744416" cy="5040560"/>
          </a:xfrm>
        </p:spPr>
        <p:txBody>
          <a:bodyPr>
            <a:normAutofit lnSpcReduction="10000"/>
          </a:bodyPr>
          <a:lstStyle/>
          <a:p>
            <a:pPr algn="just"/>
            <a:r>
              <a:rPr lang="ru-RU" sz="2000" dirty="0" smtClean="0">
                <a:latin typeface="Times New Roman" pitchFamily="18" charset="0"/>
                <a:cs typeface="Times New Roman" pitchFamily="18" charset="0"/>
              </a:rPr>
              <a:t>Пушкин всецело растворен в нашем бытии - нужно только извлечь его из разный сфер существования, чтобы получить обновленную картину мира, созданную им в свое время. Это и называется - читать Пушкина. В первый том сочинений великого русского поэта А.С. Пушкина вошли избранные стихотворения, поэмы и сказки.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Во второй том включены роман в стихах "Евгений Онегин", избранные драматические и прозаические произведения. Содержит цветные и черно-белые иллюстрации</a:t>
            </a:r>
            <a:endParaRPr lang="ru-RU" sz="2000" dirty="0">
              <a:latin typeface="Times New Roman" pitchFamily="18" charset="0"/>
              <a:cs typeface="Times New Roman" pitchFamily="18" charset="0"/>
            </a:endParaRPr>
          </a:p>
        </p:txBody>
      </p:sp>
      <p:pic>
        <p:nvPicPr>
          <p:cNvPr id="8194" name="Picture 2" descr="D:\Мои документы\Обзоры Вытовтова\Пушкин\CCF26032014_00008.jpg"/>
          <p:cNvPicPr>
            <a:picLocks noGrp="1" noChangeAspect="1" noChangeArrowheads="1"/>
          </p:cNvPicPr>
          <p:nvPr>
            <p:ph idx="1"/>
          </p:nvPr>
        </p:nvPicPr>
        <p:blipFill>
          <a:blip r:embed="rId3" cstate="print"/>
          <a:srcRect r="37467" b="30088"/>
          <a:stretch>
            <a:fillRect/>
          </a:stretch>
        </p:blipFill>
        <p:spPr bwMode="auto">
          <a:xfrm>
            <a:off x="4716016" y="548679"/>
            <a:ext cx="3793121" cy="5654061"/>
          </a:xfrm>
          <a:prstGeom prst="rect">
            <a:avLst/>
          </a:prstGeom>
          <a:noFill/>
        </p:spPr>
      </p:pic>
    </p:spTree>
  </p:cSld>
  <p:clrMapOvr>
    <a:masterClrMapping/>
  </p:clrMapOvr>
  <p:transition advTm="10000">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248472" cy="1224136"/>
          </a:xfrm>
        </p:spPr>
        <p:txBody>
          <a:bodyPr>
            <a:noAutofit/>
          </a:bodyPr>
          <a:lstStyle/>
          <a:p>
            <a:pPr algn="just"/>
            <a:r>
              <a:rPr lang="ru-RU" dirty="0" smtClean="0">
                <a:latin typeface="Times New Roman" pitchFamily="18" charset="0"/>
                <a:cs typeface="Times New Roman" pitchFamily="18" charset="0"/>
              </a:rPr>
              <a:t>Ш4Р1 Пушкин А.С. Полтава: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поэма / А.С. Пушкин. - Воронеж : </a:t>
            </a:r>
            <a:r>
              <a:rPr lang="ru-RU" dirty="0" err="1" smtClean="0">
                <a:latin typeface="Times New Roman" pitchFamily="18" charset="0"/>
                <a:cs typeface="Times New Roman" pitchFamily="18" charset="0"/>
              </a:rPr>
              <a:t>Центр.-Чернозем</a:t>
            </a:r>
            <a:r>
              <a:rPr lang="ru-RU" dirty="0" smtClean="0">
                <a:latin typeface="Times New Roman" pitchFamily="18" charset="0"/>
                <a:cs typeface="Times New Roman" pitchFamily="18" charset="0"/>
              </a:rPr>
              <a:t>. кн. изд-во, 1980. - 88 с. </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340768"/>
            <a:ext cx="3744416" cy="5040560"/>
          </a:xfrm>
        </p:spPr>
        <p:txBody>
          <a:bodyPr>
            <a:noAutofit/>
          </a:bodyPr>
          <a:lstStyle/>
          <a:p>
            <a:pPr algn="just"/>
            <a:r>
              <a:rPr lang="ru-RU" sz="2000" dirty="0" smtClean="0">
                <a:latin typeface="Times New Roman" pitchFamily="18" charset="0"/>
                <a:cs typeface="Times New Roman" pitchFamily="18" charset="0"/>
              </a:rPr>
              <a:t>В поэме «Полтава» рассказывается о знаменательных событиях петровской эпохи, сыгравших важную роль в истории России. В центре поэмы стоит величественный образ Петра I.</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«Полтава» — восторженный гимн русскому императору, его творческому гению, его смелой личности. В поэме Пушкина Петр противопоставлен и Карлу XII с его авантюристическими стремлениями к личной славе, и Мазепе с его корыстью и вероломством</a:t>
            </a:r>
            <a:endParaRPr lang="ru-RU" sz="2000" dirty="0">
              <a:latin typeface="Times New Roman" pitchFamily="18" charset="0"/>
              <a:cs typeface="Times New Roman" pitchFamily="18" charset="0"/>
            </a:endParaRPr>
          </a:p>
        </p:txBody>
      </p:sp>
      <p:pic>
        <p:nvPicPr>
          <p:cNvPr id="16386" name="Picture 2" descr="D:\Мои документы\Обзоры Вытовтова\Пушкин\CCF26032014_00016.jpg"/>
          <p:cNvPicPr>
            <a:picLocks noGrp="1" noChangeAspect="1" noChangeArrowheads="1"/>
          </p:cNvPicPr>
          <p:nvPr>
            <p:ph idx="1"/>
          </p:nvPr>
        </p:nvPicPr>
        <p:blipFill>
          <a:blip r:embed="rId3" cstate="print"/>
          <a:srcRect r="34057" b="33778"/>
          <a:stretch>
            <a:fillRect/>
          </a:stretch>
        </p:blipFill>
        <p:spPr bwMode="auto">
          <a:xfrm>
            <a:off x="4788024" y="548680"/>
            <a:ext cx="3577096" cy="5400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Tm="10000">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464496" cy="1246460"/>
          </a:xfrm>
        </p:spPr>
        <p:txBody>
          <a:bodyPr>
            <a:noAutofit/>
          </a:bodyPr>
          <a:lstStyle/>
          <a:p>
            <a:pPr algn="just"/>
            <a:r>
              <a:rPr lang="ru-RU" dirty="0" smtClean="0">
                <a:latin typeface="Times New Roman" pitchFamily="18" charset="0"/>
                <a:cs typeface="Times New Roman" pitchFamily="18" charset="0"/>
              </a:rPr>
              <a:t>Ш4Р1 Пушкин А.С. Евгений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П91 Онегин / А. С. Пушкин. - Воронеж : </a:t>
            </a:r>
            <a:r>
              <a:rPr lang="ru-RU" dirty="0" err="1" smtClean="0">
                <a:latin typeface="Times New Roman" pitchFamily="18" charset="0"/>
                <a:cs typeface="Times New Roman" pitchFamily="18" charset="0"/>
              </a:rPr>
              <a:t>Центр.-Чернозем</a:t>
            </a:r>
            <a:r>
              <a:rPr lang="ru-RU" dirty="0" smtClean="0">
                <a:latin typeface="Times New Roman" pitchFamily="18" charset="0"/>
                <a:cs typeface="Times New Roman" pitchFamily="18" charset="0"/>
              </a:rPr>
              <a:t>. кн. изд-во, 1975. - 238 с. </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484784"/>
            <a:ext cx="3816424" cy="4824536"/>
          </a:xfrm>
        </p:spPr>
        <p:txBody>
          <a:bodyPr>
            <a:normAutofit fontScale="92500" lnSpcReduction="10000"/>
          </a:bodyPr>
          <a:lstStyle/>
          <a:p>
            <a:pPr algn="just"/>
            <a:r>
              <a:rPr lang="ru-RU" sz="2200" dirty="0" smtClean="0">
                <a:latin typeface="Times New Roman" pitchFamily="18" charset="0"/>
                <a:cs typeface="Times New Roman" pitchFamily="18" charset="0"/>
              </a:rPr>
              <a:t>Роман в стихах «ЕВГЕНИЙ ОНЕГИН» - самое известное и самое значительное произведение А.С. Пушкина, вершина русской поэзии и предмет многочисленных исследований. Пушкин начал писать роман в мае 1823 года, а закончил только осенью 1831 года, когда было написано "Письмо Онегина к Татьяне". Противоречивость, многомерность, составляющие самую суть пушкинского романа, привлекают новые поколения читателей, позволяют открывать в нем новые смыслы</a:t>
            </a:r>
          </a:p>
          <a:p>
            <a:pPr algn="just"/>
            <a:endParaRPr lang="ru-RU" sz="2000" dirty="0">
              <a:latin typeface="Times New Roman" pitchFamily="18" charset="0"/>
              <a:cs typeface="Times New Roman" pitchFamily="18" charset="0"/>
            </a:endParaRPr>
          </a:p>
        </p:txBody>
      </p:sp>
      <p:pic>
        <p:nvPicPr>
          <p:cNvPr id="9218" name="Picture 2" descr="D:\Мои документы\Обзоры Вытовтова\Пушкин\CCF26032014_00009.jpg"/>
          <p:cNvPicPr>
            <a:picLocks noGrp="1" noChangeAspect="1" noChangeArrowheads="1"/>
          </p:cNvPicPr>
          <p:nvPr>
            <p:ph idx="1"/>
          </p:nvPr>
        </p:nvPicPr>
        <p:blipFill>
          <a:blip r:embed="rId3" cstate="print"/>
          <a:srcRect l="2858" r="39172" b="31318"/>
          <a:stretch>
            <a:fillRect/>
          </a:stretch>
        </p:blipFill>
        <p:spPr bwMode="auto">
          <a:xfrm>
            <a:off x="4788024" y="476671"/>
            <a:ext cx="3744416" cy="5675359"/>
          </a:xfrm>
          <a:prstGeom prst="rect">
            <a:avLst/>
          </a:prstGeom>
          <a:noFill/>
        </p:spPr>
      </p:pic>
    </p:spTree>
  </p:cSld>
  <p:clrMapOvr>
    <a:masterClrMapping/>
  </p:clrMapOvr>
  <p:transition advTm="10000">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5" name="Прямоугольник 4"/>
          <p:cNvSpPr/>
          <p:nvPr/>
        </p:nvSpPr>
        <p:spPr>
          <a:xfrm>
            <a:off x="251520" y="332656"/>
            <a:ext cx="8712968" cy="3108543"/>
          </a:xfrm>
          <a:prstGeom prst="rect">
            <a:avLst/>
          </a:prstGeom>
        </p:spPr>
        <p:txBody>
          <a:bodyPr wrap="square">
            <a:spAutoFit/>
          </a:bodyPr>
          <a:lstStyle/>
          <a:p>
            <a:pPr algn="ctr"/>
            <a:r>
              <a:rPr lang="ru-RU" sz="2800" dirty="0" smtClean="0">
                <a:ln>
                  <a:solidFill>
                    <a:schemeClr val="tx1"/>
                  </a:solidFill>
                </a:ln>
                <a:solidFill>
                  <a:srgbClr val="92D050"/>
                </a:solidFill>
                <a:latin typeface="Times New Roman" pitchFamily="18" charset="0"/>
                <a:cs typeface="Times New Roman" pitchFamily="18" charset="0"/>
              </a:rPr>
              <a:t>Книги сделали свое дело. “Чтение – вот лучшее учение”, - любил говорить Пушкин.</a:t>
            </a:r>
          </a:p>
          <a:p>
            <a:pPr algn="ctr"/>
            <a:r>
              <a:rPr lang="ru-RU" sz="2800" dirty="0" smtClean="0">
                <a:ln>
                  <a:solidFill>
                    <a:schemeClr val="tx1"/>
                  </a:solidFill>
                </a:ln>
                <a:solidFill>
                  <a:srgbClr val="92D050"/>
                </a:solidFill>
                <a:latin typeface="Times New Roman" pitchFamily="18" charset="0"/>
                <a:cs typeface="Times New Roman" pitchFamily="18" charset="0"/>
              </a:rPr>
              <a:t>Благодаря книгам, он с детства в совершенстве знал французский и литературу. Импровизировал и разыгрывал перед сестрой маленькие комедии. Эта любовь к театру сохранилась в нем на всю жизнь. Мальчик был одарен памятью необыкновенной</a:t>
            </a:r>
            <a:endParaRPr lang="ru-RU" sz="2800" dirty="0">
              <a:ln>
                <a:solidFill>
                  <a:schemeClr val="tx1"/>
                </a:solidFill>
              </a:ln>
              <a:solidFill>
                <a:srgbClr val="92D050"/>
              </a:solidFill>
              <a:latin typeface="Times New Roman" pitchFamily="18" charset="0"/>
              <a:cs typeface="Times New Roman" pitchFamily="18" charset="0"/>
            </a:endParaRPr>
          </a:p>
        </p:txBody>
      </p:sp>
      <p:pic>
        <p:nvPicPr>
          <p:cNvPr id="29698" name="Picture 2" descr="http://yavix.ru/di/d01926_43.jpg"/>
          <p:cNvPicPr>
            <a:picLocks noChangeAspect="1" noChangeArrowheads="1"/>
          </p:cNvPicPr>
          <p:nvPr/>
        </p:nvPicPr>
        <p:blipFill>
          <a:blip r:embed="rId3" cstate="print"/>
          <a:srcRect l="2072" t="1382" r="1618" b="11548"/>
          <a:stretch>
            <a:fillRect/>
          </a:stretch>
        </p:blipFill>
        <p:spPr bwMode="auto">
          <a:xfrm>
            <a:off x="2195736" y="3429000"/>
            <a:ext cx="4783388" cy="3096344"/>
          </a:xfrm>
          <a:prstGeom prst="rect">
            <a:avLst/>
          </a:prstGeom>
          <a:noFill/>
          <a:effectLst>
            <a:softEdge rad="63500"/>
          </a:effectLst>
        </p:spPr>
      </p:pic>
    </p:spTree>
  </p:cSld>
  <p:clrMapOvr>
    <a:masterClrMapping/>
  </p:clrMapOvr>
  <p:transition advTm="10000">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16632"/>
            <a:ext cx="4608512" cy="1872208"/>
          </a:xfrm>
        </p:spPr>
        <p:txBody>
          <a:bodyPr>
            <a:noAutofit/>
          </a:bodyPr>
          <a:lstStyle/>
          <a:p>
            <a:pPr algn="just">
              <a:tabLst>
                <a:tab pos="1257300" algn="l"/>
              </a:tabLst>
            </a:pPr>
            <a:r>
              <a:rPr lang="ru-RU" dirty="0" smtClean="0">
                <a:latin typeface="Times New Roman" pitchFamily="18" charset="0"/>
                <a:cs typeface="Times New Roman" pitchFamily="18" charset="0"/>
              </a:rPr>
              <a:t>Ш5(2)я729 Русская литература в 2-х т.</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Р89 Т.1. Русская литература XIX века: учебное пособие для поступающих в МГУ им. М.В. Ломоносова. - 2-е изд., доп. и перераб. - М. : Аспект Пресс, 2000. - 428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99592" y="1916832"/>
            <a:ext cx="3672408" cy="4680520"/>
          </a:xfrm>
        </p:spPr>
        <p:txBody>
          <a:bodyPr>
            <a:noAutofit/>
          </a:bodyPr>
          <a:lstStyle/>
          <a:p>
            <a:pPr algn="just"/>
            <a:r>
              <a:rPr lang="ru-RU" sz="2000" dirty="0" smtClean="0">
                <a:latin typeface="Times New Roman" pitchFamily="18" charset="0"/>
                <a:cs typeface="Times New Roman" pitchFamily="18" charset="0"/>
              </a:rPr>
              <a:t>Русская литература 19 века заслужено названа "золотым веком». Она стала законодательницей литературной моды, стремительно ворвавшись в мировую литературу. "Золотой век" подарил нам многих известных мастеров. XIX век – это время развития русского литературного языка, оформившегося в большинстве своем благодаря А.С. Пушкину. Как сейчас его бы окрестили «звезда»</a:t>
            </a:r>
          </a:p>
        </p:txBody>
      </p:sp>
      <p:pic>
        <p:nvPicPr>
          <p:cNvPr id="10242" name="Picture 2" descr="D:\Мои документы\Обзоры Вытовтова\Пушкин\CCF26032014_00010.jpg"/>
          <p:cNvPicPr>
            <a:picLocks noGrp="1" noChangeAspect="1" noChangeArrowheads="1"/>
          </p:cNvPicPr>
          <p:nvPr>
            <p:ph idx="1"/>
          </p:nvPr>
        </p:nvPicPr>
        <p:blipFill>
          <a:blip r:embed="rId3" cstate="print"/>
          <a:srcRect l="1153" r="34057" b="28857"/>
          <a:stretch>
            <a:fillRect/>
          </a:stretch>
        </p:blipFill>
        <p:spPr bwMode="auto">
          <a:xfrm>
            <a:off x="4788024" y="476671"/>
            <a:ext cx="3744416" cy="5698191"/>
          </a:xfrm>
          <a:prstGeom prst="rect">
            <a:avLst/>
          </a:prstGeom>
          <a:noFill/>
        </p:spPr>
      </p:pic>
    </p:spTree>
  </p:cSld>
  <p:clrMapOvr>
    <a:masterClrMapping/>
  </p:clrMapOvr>
  <p:transition advTm="10000">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392488" cy="1224136"/>
          </a:xfrm>
        </p:spPr>
        <p:txBody>
          <a:bodyPr>
            <a:noAutofit/>
          </a:bodyPr>
          <a:lstStyle/>
          <a:p>
            <a:pPr algn="just"/>
            <a:r>
              <a:rPr lang="ru-RU" dirty="0" smtClean="0">
                <a:latin typeface="Times New Roman" pitchFamily="18" charset="0"/>
                <a:cs typeface="Times New Roman" pitchFamily="18" charset="0"/>
              </a:rPr>
              <a:t>Ш4Р1 Русские поэты.</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Р89 Антология русской поэзии. Т. 2. / сост. В.И. Коровин, Ю.В. Манн. - М. : Дет. лит., 1991. - 734 с. </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755576" y="1628800"/>
            <a:ext cx="3744416" cy="4680520"/>
          </a:xfrm>
        </p:spPr>
        <p:txBody>
          <a:bodyPr>
            <a:noAutofit/>
          </a:bodyPr>
          <a:lstStyle/>
          <a:p>
            <a:pPr algn="just"/>
            <a:r>
              <a:rPr lang="ru-RU" sz="2000" dirty="0" smtClean="0">
                <a:latin typeface="Times New Roman" pitchFamily="18" charset="0"/>
                <a:cs typeface="Times New Roman" pitchFamily="18" charset="0"/>
              </a:rPr>
              <a:t>В антологию "Русские поэты" вошли избранные наиболее художественно выразительные произведения, которые в совокупности дадут читателям достаточно ясное представление не только о богатстве, но и об историческом развитии русской поэзии - от ее истоков до нашего времени. Издание разделено на шесть томов. Во втором представлены поэты, писавшие в XVIII и в начале XIX века (в основном до Пушкина)</a:t>
            </a:r>
            <a:endParaRPr lang="ru-RU" sz="2000" dirty="0">
              <a:latin typeface="Times New Roman" pitchFamily="18" charset="0"/>
              <a:cs typeface="Times New Roman" pitchFamily="18" charset="0"/>
            </a:endParaRPr>
          </a:p>
        </p:txBody>
      </p:sp>
      <p:pic>
        <p:nvPicPr>
          <p:cNvPr id="12290" name="Picture 2" descr="D:\Мои документы\Обзоры Вытовтова\Пушкин\CCF26032014_00012.jpg"/>
          <p:cNvPicPr>
            <a:picLocks noGrp="1" noChangeAspect="1" noChangeArrowheads="1"/>
          </p:cNvPicPr>
          <p:nvPr>
            <p:ph idx="1"/>
          </p:nvPr>
        </p:nvPicPr>
        <p:blipFill>
          <a:blip r:embed="rId3" cstate="print"/>
          <a:srcRect r="30095" b="25167"/>
          <a:stretch>
            <a:fillRect/>
          </a:stretch>
        </p:blipFill>
        <p:spPr bwMode="auto">
          <a:xfrm>
            <a:off x="4716016" y="548680"/>
            <a:ext cx="3744416" cy="5555231"/>
          </a:xfrm>
          <a:prstGeom prst="rect">
            <a:avLst/>
          </a:prstGeom>
          <a:noFill/>
        </p:spPr>
      </p:pic>
    </p:spTree>
  </p:cSld>
  <p:clrMapOvr>
    <a:masterClrMapping/>
  </p:clrMapOvr>
  <p:transition advTm="10000">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320480" cy="1512168"/>
          </a:xfrm>
        </p:spPr>
        <p:txBody>
          <a:bodyPr>
            <a:noAutofit/>
          </a:bodyPr>
          <a:lstStyle/>
          <a:p>
            <a:pPr algn="just"/>
            <a:r>
              <a:rPr lang="ru-RU" dirty="0" smtClean="0">
                <a:latin typeface="Times New Roman" pitchFamily="18" charset="0"/>
                <a:cs typeface="Times New Roman" pitchFamily="18" charset="0"/>
              </a:rPr>
              <a:t>Ш5(2) </a:t>
            </a:r>
            <a:r>
              <a:rPr lang="ru-RU" dirty="0" err="1" smtClean="0">
                <a:latin typeface="Times New Roman" pitchFamily="18" charset="0"/>
                <a:cs typeface="Times New Roman" pitchFamily="18" charset="0"/>
              </a:rPr>
              <a:t>Черейский</a:t>
            </a:r>
            <a:r>
              <a:rPr lang="ru-RU" dirty="0" smtClean="0">
                <a:latin typeface="Times New Roman" pitchFamily="18" charset="0"/>
                <a:cs typeface="Times New Roman" pitchFamily="18" charset="0"/>
              </a:rPr>
              <a:t> Л.А.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Ч-46 Современники Пушкина : документальные очерки / Л. А. </a:t>
            </a:r>
            <a:r>
              <a:rPr lang="ru-RU" dirty="0" err="1" smtClean="0">
                <a:latin typeface="Times New Roman" pitchFamily="18" charset="0"/>
                <a:cs typeface="Times New Roman" pitchFamily="18" charset="0"/>
              </a:rPr>
              <a:t>Черейский</a:t>
            </a:r>
            <a:r>
              <a:rPr lang="ru-RU" dirty="0" smtClean="0">
                <a:latin typeface="Times New Roman" pitchFamily="18" charset="0"/>
                <a:cs typeface="Times New Roman" pitchFamily="18" charset="0"/>
              </a:rPr>
              <a:t>. - М. : ОЛМА-ПРЕСС, 1999. - 352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683568" y="1556792"/>
            <a:ext cx="3888432" cy="4824536"/>
          </a:xfrm>
        </p:spPr>
        <p:txBody>
          <a:bodyPr>
            <a:noAutofit/>
          </a:bodyPr>
          <a:lstStyle/>
          <a:p>
            <a:pPr algn="just"/>
            <a:r>
              <a:rPr lang="ru-RU" sz="2000" dirty="0" smtClean="0">
                <a:latin typeface="Times New Roman" pitchFamily="18" charset="0"/>
                <a:cs typeface="Times New Roman" pitchFamily="18" charset="0"/>
              </a:rPr>
              <a:t>Краткие биографические очерки о людях, которые оставили заметный след в жизни и творчестве великого поэта. Это родственники, наставники и товарищи по Лицею, московские и петербургские литераторы и артисты, чиновники, офицеры, иностранные дипломаты, великосветские дамы и крепостные крестьяне. Документальные материалы проиллюстрированы портретами людей, составлявших окружение Пушкина</a:t>
            </a:r>
            <a:endParaRPr lang="ru-RU" sz="2000" dirty="0">
              <a:latin typeface="Times New Roman" pitchFamily="18" charset="0"/>
              <a:cs typeface="Times New Roman" pitchFamily="18" charset="0"/>
            </a:endParaRPr>
          </a:p>
        </p:txBody>
      </p:sp>
      <p:pic>
        <p:nvPicPr>
          <p:cNvPr id="11266" name="Picture 2" descr="D:\Мои документы\Обзоры Вытовтова\Пушкин\CCF26032014_00011.jpg"/>
          <p:cNvPicPr>
            <a:picLocks noGrp="1" noChangeAspect="1" noChangeArrowheads="1"/>
          </p:cNvPicPr>
          <p:nvPr>
            <p:ph idx="1"/>
          </p:nvPr>
        </p:nvPicPr>
        <p:blipFill>
          <a:blip r:embed="rId3" cstate="print"/>
          <a:srcRect r="20417" b="25167"/>
          <a:stretch>
            <a:fillRect/>
          </a:stretch>
        </p:blipFill>
        <p:spPr bwMode="auto">
          <a:xfrm>
            <a:off x="4716016" y="620688"/>
            <a:ext cx="3816424" cy="5566448"/>
          </a:xfrm>
          <a:prstGeom prst="rect">
            <a:avLst/>
          </a:prstGeom>
          <a:noFill/>
        </p:spPr>
      </p:pic>
    </p:spTree>
  </p:cSld>
  <p:clrMapOvr>
    <a:masterClrMapping/>
  </p:clrMapOvr>
  <p:transition advTm="10000">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464496" cy="1296144"/>
          </a:xfrm>
        </p:spPr>
        <p:txBody>
          <a:bodyPr>
            <a:noAutofit/>
          </a:bodyPr>
          <a:lstStyle/>
          <a:p>
            <a:pPr algn="just"/>
            <a:r>
              <a:rPr lang="ru-RU" dirty="0" smtClean="0">
                <a:latin typeface="Times New Roman" pitchFamily="18" charset="0"/>
                <a:cs typeface="Times New Roman" pitchFamily="18" charset="0"/>
              </a:rPr>
              <a:t>Ш4Р1 Последний год жизни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П62 Пушкина / Сост., вступ. очерки и примеч. В.В. </a:t>
            </a:r>
            <a:r>
              <a:rPr lang="ru-RU" dirty="0" err="1" smtClean="0">
                <a:latin typeface="Times New Roman" pitchFamily="18" charset="0"/>
                <a:cs typeface="Times New Roman" pitchFamily="18" charset="0"/>
              </a:rPr>
              <a:t>Кунина</a:t>
            </a:r>
            <a:r>
              <a:rPr lang="ru-RU" dirty="0" smtClean="0">
                <a:latin typeface="Times New Roman" pitchFamily="18" charset="0"/>
                <a:cs typeface="Times New Roman" pitchFamily="18" charset="0"/>
              </a:rPr>
              <a:t>. – М.: Правда, 1990. – 704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683568" y="1628800"/>
            <a:ext cx="3816424" cy="4824536"/>
          </a:xfrm>
        </p:spPr>
        <p:txBody>
          <a:bodyPr>
            <a:noAutofit/>
          </a:bodyPr>
          <a:lstStyle/>
          <a:p>
            <a:pPr algn="just"/>
            <a:r>
              <a:rPr lang="ru-RU" sz="2000" dirty="0" smtClean="0">
                <a:latin typeface="Times New Roman" pitchFamily="18" charset="0"/>
                <a:cs typeface="Times New Roman" pitchFamily="18" charset="0"/>
              </a:rPr>
              <a:t>В книге собраны документы и материалы, рассказывающие о жизни и трудах Пушкина с 1 января 1836 г. по 29 января 1837 г. Главное место отведено переписке Пушкина, его последним стихам, публицистическим и критическим статьям. Заключительные главы содержат разнообразные документы, связанные с трагической гибелью великого поэта, и воспоминания современников</a:t>
            </a:r>
            <a:endParaRPr lang="ru-RU" sz="2000" dirty="0">
              <a:latin typeface="Times New Roman" pitchFamily="18" charset="0"/>
              <a:cs typeface="Times New Roman" pitchFamily="18" charset="0"/>
            </a:endParaRPr>
          </a:p>
        </p:txBody>
      </p:sp>
      <p:pic>
        <p:nvPicPr>
          <p:cNvPr id="17410" name="Picture 2" descr="D:\Мои документы\Обзоры Вытовтова\Пушкин\CCF26032014_00017.jpg"/>
          <p:cNvPicPr>
            <a:picLocks noGrp="1" noChangeAspect="1" noChangeArrowheads="1"/>
          </p:cNvPicPr>
          <p:nvPr>
            <p:ph idx="1"/>
          </p:nvPr>
        </p:nvPicPr>
        <p:blipFill>
          <a:blip r:embed="rId3" cstate="print"/>
          <a:srcRect r="37467" b="30088"/>
          <a:stretch>
            <a:fillRect/>
          </a:stretch>
        </p:blipFill>
        <p:spPr bwMode="auto">
          <a:xfrm>
            <a:off x="4716016" y="476671"/>
            <a:ext cx="3721112" cy="5688633"/>
          </a:xfrm>
          <a:prstGeom prst="rect">
            <a:avLst/>
          </a:prstGeom>
          <a:noFill/>
        </p:spPr>
      </p:pic>
    </p:spTree>
  </p:cSld>
  <p:clrMapOvr>
    <a:masterClrMapping/>
  </p:clrMapOvr>
  <p:transition advTm="10000">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88640"/>
            <a:ext cx="4392488" cy="1080120"/>
          </a:xfrm>
        </p:spPr>
        <p:txBody>
          <a:bodyPr>
            <a:noAutofit/>
          </a:bodyPr>
          <a:lstStyle/>
          <a:p>
            <a:pPr algn="just"/>
            <a:r>
              <a:rPr lang="ru-RU" dirty="0" smtClean="0">
                <a:latin typeface="Times New Roman" pitchFamily="18" charset="0"/>
                <a:cs typeface="Times New Roman" pitchFamily="18" charset="0"/>
              </a:rPr>
              <a:t>Ш4Р7 Щеголев П.Е. Дуэль и смерть</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Щ34 Пушкина / П. Е Щеголев. – М.: Книга, 1987. – 576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27584" y="1412776"/>
            <a:ext cx="3672408" cy="5040560"/>
          </a:xfrm>
        </p:spPr>
        <p:txBody>
          <a:bodyPr>
            <a:noAutofit/>
          </a:bodyPr>
          <a:lstStyle/>
          <a:p>
            <a:pPr algn="just"/>
            <a:r>
              <a:rPr lang="ru-RU" sz="2000" dirty="0" smtClean="0">
                <a:latin typeface="Times New Roman" pitchFamily="18" charset="0"/>
                <a:cs typeface="Times New Roman" pitchFamily="18" charset="0"/>
              </a:rPr>
              <a:t>П.E. Щеголев - известный историк, литературовед, автор многочисленных работ об А.С. Пушкине. Его книга "Дуэль и смерть Пушкина" представляет значительный вклад в отечественную </a:t>
            </a:r>
            <a:r>
              <a:rPr lang="ru-RU" sz="2000" dirty="0" err="1" smtClean="0">
                <a:latin typeface="Times New Roman" pitchFamily="18" charset="0"/>
                <a:cs typeface="Times New Roman" pitchFamily="18" charset="0"/>
              </a:rPr>
              <a:t>пушкинистику</a:t>
            </a:r>
            <a:r>
              <a:rPr lang="ru-RU" sz="2000" dirty="0" smtClean="0">
                <a:latin typeface="Times New Roman" pitchFamily="18" charset="0"/>
                <a:cs typeface="Times New Roman" pitchFamily="18" charset="0"/>
              </a:rPr>
              <a:t>. Это научное исследование - попытка прагматического построения истории дуэльных событий А.С. Пушкина. В этом рассказе исследователь поставил себе целью дать связное построение фактических событий</a:t>
            </a:r>
            <a:endParaRPr lang="ru-RU" sz="2000" dirty="0">
              <a:latin typeface="Times New Roman" pitchFamily="18" charset="0"/>
              <a:cs typeface="Times New Roman" pitchFamily="18" charset="0"/>
            </a:endParaRPr>
          </a:p>
        </p:txBody>
      </p:sp>
      <p:pic>
        <p:nvPicPr>
          <p:cNvPr id="14338" name="Picture 2" descr="D:\Мои документы\Обзоры Вытовтова\Пушкин\CCF26032014_00014.jpg"/>
          <p:cNvPicPr>
            <a:picLocks noGrp="1" noChangeAspect="1" noChangeArrowheads="1"/>
          </p:cNvPicPr>
          <p:nvPr>
            <p:ph idx="1"/>
          </p:nvPr>
        </p:nvPicPr>
        <p:blipFill>
          <a:blip r:embed="rId3" cstate="print"/>
          <a:srcRect r="32352" b="26397"/>
          <a:stretch>
            <a:fillRect/>
          </a:stretch>
        </p:blipFill>
        <p:spPr bwMode="auto">
          <a:xfrm>
            <a:off x="4788024" y="476671"/>
            <a:ext cx="3744416" cy="5616625"/>
          </a:xfrm>
          <a:prstGeom prst="rect">
            <a:avLst/>
          </a:prstGeom>
          <a:noFill/>
        </p:spPr>
      </p:pic>
    </p:spTree>
  </p:cSld>
  <p:clrMapOvr>
    <a:masterClrMapping/>
  </p:clrMapOvr>
  <p:transition advTm="10000">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79512" y="116632"/>
            <a:ext cx="4464496" cy="1512168"/>
          </a:xfrm>
        </p:spPr>
        <p:txBody>
          <a:bodyPr>
            <a:noAutofit/>
          </a:bodyPr>
          <a:lstStyle/>
          <a:p>
            <a:pPr algn="just"/>
            <a:r>
              <a:rPr lang="ru-RU" dirty="0" smtClean="0">
                <a:latin typeface="Times New Roman" pitchFamily="18" charset="0"/>
                <a:cs typeface="Times New Roman" pitchFamily="18" charset="0"/>
              </a:rPr>
              <a:t>Ш3Р1 </a:t>
            </a:r>
            <a:r>
              <a:rPr lang="ru-RU" dirty="0" err="1" smtClean="0">
                <a:latin typeface="Times New Roman" pitchFamily="18" charset="0"/>
                <a:cs typeface="Times New Roman" pitchFamily="18" charset="0"/>
              </a:rPr>
              <a:t>Высочина</a:t>
            </a:r>
            <a:r>
              <a:rPr lang="ru-RU" dirty="0" smtClean="0">
                <a:latin typeface="Times New Roman" pitchFamily="18" charset="0"/>
                <a:cs typeface="Times New Roman" pitchFamily="18" charset="0"/>
              </a:rPr>
              <a:t> Е.И. Образ,</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В93 бережно хранимый: Жизнь Пушкина в памяти поколений / Е.И. </a:t>
            </a:r>
            <a:r>
              <a:rPr lang="ru-RU" dirty="0" err="1" smtClean="0">
                <a:latin typeface="Times New Roman" pitchFamily="18" charset="0"/>
                <a:cs typeface="Times New Roman" pitchFamily="18" charset="0"/>
              </a:rPr>
              <a:t>Высочина</a:t>
            </a:r>
            <a:r>
              <a:rPr lang="ru-RU" dirty="0" smtClean="0">
                <a:latin typeface="Times New Roman" pitchFamily="18" charset="0"/>
                <a:cs typeface="Times New Roman" pitchFamily="18" charset="0"/>
              </a:rPr>
              <a:t>. – М.: Просвещение, 1989. – 239 с.</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683568" y="1556792"/>
            <a:ext cx="3960440" cy="5301208"/>
          </a:xfrm>
        </p:spPr>
        <p:txBody>
          <a:bodyPr>
            <a:noAutofit/>
          </a:bodyPr>
          <a:lstStyle/>
          <a:p>
            <a:pPr algn="just"/>
            <a:r>
              <a:rPr lang="ru-RU" sz="2000" dirty="0" smtClean="0">
                <a:latin typeface="Times New Roman" pitchFamily="18" charset="0"/>
                <a:cs typeface="Times New Roman" pitchFamily="18" charset="0"/>
              </a:rPr>
              <a:t>Книга посвящена сложной и интересной почти двухвековой истории восприятия Пушкина в русской и советской культуре - от его современников до наших дней. Что привлекало внимание к поэту и каким видели его люди разных поколений? Как складывались различные толкования его жизни и творчества? Почему изменялись представления о его образе? Для ответов на эти вопросы привлекаются мемуары, дневники, письма, отзывы читателей, исследователей, критиков</a:t>
            </a:r>
            <a:endParaRPr lang="ru-RU" sz="2000" dirty="0">
              <a:latin typeface="Times New Roman" pitchFamily="18" charset="0"/>
              <a:cs typeface="Times New Roman" pitchFamily="18" charset="0"/>
            </a:endParaRPr>
          </a:p>
        </p:txBody>
      </p:sp>
      <p:sp>
        <p:nvSpPr>
          <p:cNvPr id="81922" name="AutoShape 2" descr="https://j.livelib.ru/boocover/1000543145/200/6971/Elena_Igorevna_Vysochina__Obraz_berezhno_hranimyj_Zhizn_Pushkina_v_pamyati_poko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24" name="AutoShape 4" descr="https://j.livelib.ru/boocover/1000543145/200/6971/Elena_Igorevna_Vysochina__Obraz_berezhno_hranimyj_Zhizn_Pushkina_v_pamyati_poko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26" name="AutoShape 6" descr="https://j.livelib.ru/boocover/1000543145/200/6971/Elena_Igorevna_Vysochina__Obraz_berezhno_hranimyj_Zhizn_Pushkina_v_pamyati_poko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27" name="Picture 7" descr="D:\Загрузки\Elena_Igorevna_Vysochina__Obraz_berezhno_hranimyj_Zhizn_Pushkina_v_pamyati_pokol.jpg"/>
          <p:cNvPicPr>
            <a:picLocks noGrp="1" noChangeAspect="1" noChangeArrowheads="1"/>
          </p:cNvPicPr>
          <p:nvPr>
            <p:ph idx="1"/>
          </p:nvPr>
        </p:nvPicPr>
        <p:blipFill>
          <a:blip r:embed="rId3" cstate="print"/>
          <a:srcRect b="3834"/>
          <a:stretch>
            <a:fillRect/>
          </a:stretch>
        </p:blipFill>
        <p:spPr bwMode="auto">
          <a:xfrm>
            <a:off x="4788024" y="476672"/>
            <a:ext cx="3744416" cy="5653335"/>
          </a:xfrm>
          <a:prstGeom prst="rect">
            <a:avLst/>
          </a:prstGeom>
          <a:noFill/>
        </p:spPr>
      </p:pic>
    </p:spTree>
  </p:cSld>
  <p:clrMapOvr>
    <a:masterClrMapping/>
  </p:clrMapOvr>
  <p:transition advTm="10000">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755576" y="764704"/>
            <a:ext cx="7709803" cy="1200329"/>
          </a:xfrm>
          <a:prstGeom prst="rect">
            <a:avLst/>
          </a:prstGeom>
        </p:spPr>
        <p:txBody>
          <a:bodyPr wrap="none">
            <a:spAutoFit/>
          </a:bodyPr>
          <a:lstStyle/>
          <a:p>
            <a:pPr algn="ctr"/>
            <a:r>
              <a:rPr lang="ru-RU" sz="7200" dirty="0" smtClean="0">
                <a:ln>
                  <a:solidFill>
                    <a:sysClr val="windowText" lastClr="000000"/>
                  </a:solidFill>
                </a:ln>
                <a:solidFill>
                  <a:srgbClr val="92D050"/>
                </a:solidFill>
                <a:latin typeface="Times New Roman" pitchFamily="18" charset="0"/>
                <a:cs typeface="Times New Roman" pitchFamily="18" charset="0"/>
              </a:rPr>
              <a:t>Пушкинские места</a:t>
            </a:r>
            <a:endParaRPr lang="ru-RU" sz="7200" dirty="0">
              <a:ln>
                <a:solidFill>
                  <a:sysClr val="windowText" lastClr="000000"/>
                </a:solidFill>
              </a:ln>
              <a:solidFill>
                <a:srgbClr val="92D050"/>
              </a:solidFill>
              <a:latin typeface="Times New Roman" pitchFamily="18" charset="0"/>
              <a:cs typeface="Times New Roman" pitchFamily="18" charset="0"/>
            </a:endParaRPr>
          </a:p>
        </p:txBody>
      </p:sp>
      <p:pic>
        <p:nvPicPr>
          <p:cNvPr id="67586" name="Picture 2" descr="http://velmar.ru/wp-content/uploads/2015/07/alexandrepouchkine_17.jpg"/>
          <p:cNvPicPr>
            <a:picLocks noChangeAspect="1" noChangeArrowheads="1"/>
          </p:cNvPicPr>
          <p:nvPr/>
        </p:nvPicPr>
        <p:blipFill>
          <a:blip r:embed="rId3" cstate="print"/>
          <a:srcRect/>
          <a:stretch>
            <a:fillRect/>
          </a:stretch>
        </p:blipFill>
        <p:spPr bwMode="auto">
          <a:xfrm>
            <a:off x="1619672" y="1914203"/>
            <a:ext cx="5904656" cy="4740966"/>
          </a:xfrm>
          <a:prstGeom prst="rect">
            <a:avLst/>
          </a:prstGeom>
          <a:noFill/>
          <a:effectLst>
            <a:softEdge rad="635000"/>
          </a:effectLst>
        </p:spPr>
      </p:pic>
    </p:spTree>
  </p:cSld>
  <p:clrMapOvr>
    <a:masterClrMapping/>
  </p:clrMapOvr>
  <p:transition advTm="10000">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339752" y="260648"/>
            <a:ext cx="4572000" cy="523220"/>
          </a:xfrm>
          <a:prstGeom prst="rect">
            <a:avLst/>
          </a:prstGeom>
        </p:spPr>
        <p:txBody>
          <a:bodyPr>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Усадьба Гончаровых</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73730" name="Picture 2" descr="&amp;pcy;&amp;ucy;&amp;shcy;&amp;kcy;&amp;icy;&amp;ncy;&amp;scy;&amp;kcy;&amp;icy;&amp;iecy; &amp;mcy;&amp;iecy;&amp;scy;&amp;tcy;&amp;acy; &amp;vcy; &amp;pcy;&amp;ocy;&amp;dcy;&amp;mcy;&amp;ocy;&amp;scy;&amp;kcy;&amp;ocy;&amp;vcy;&amp;softcy;&amp;iecy; &amp;ucy;&amp;scy;&amp;acy;&amp;dcy;&amp;softcy;&amp;bcy;&amp;acy; &amp;gcy;&amp;ocy;&amp;ncy;&amp;chcy;&amp;acy;&amp;rcy;&amp;ocy;&amp;vcy;&amp;ycy;&amp;khcy;"/>
          <p:cNvPicPr>
            <a:picLocks noChangeAspect="1" noChangeArrowheads="1"/>
          </p:cNvPicPr>
          <p:nvPr/>
        </p:nvPicPr>
        <p:blipFill>
          <a:blip r:embed="rId3" cstate="print"/>
          <a:srcRect/>
          <a:stretch>
            <a:fillRect/>
          </a:stretch>
        </p:blipFill>
        <p:spPr bwMode="auto">
          <a:xfrm>
            <a:off x="1461254" y="889196"/>
            <a:ext cx="6207090" cy="3879431"/>
          </a:xfrm>
          <a:prstGeom prst="rect">
            <a:avLst/>
          </a:prstGeom>
          <a:noFill/>
        </p:spPr>
      </p:pic>
      <p:sp>
        <p:nvSpPr>
          <p:cNvPr id="5" name="Прямоугольник 4"/>
          <p:cNvSpPr/>
          <p:nvPr/>
        </p:nvSpPr>
        <p:spPr>
          <a:xfrm>
            <a:off x="971600" y="4797152"/>
            <a:ext cx="7272808"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В деревне </a:t>
            </a:r>
            <a:r>
              <a:rPr lang="ru-RU" sz="2000" dirty="0" err="1" smtClean="0">
                <a:ln>
                  <a:solidFill>
                    <a:sysClr val="windowText" lastClr="000000"/>
                  </a:solidFill>
                </a:ln>
                <a:solidFill>
                  <a:srgbClr val="92D050"/>
                </a:solidFill>
                <a:latin typeface="Times New Roman" pitchFamily="18" charset="0"/>
                <a:cs typeface="Times New Roman" pitchFamily="18" charset="0"/>
              </a:rPr>
              <a:t>Ярополец</a:t>
            </a:r>
            <a:r>
              <a:rPr lang="ru-RU" sz="2000" dirty="0" smtClean="0">
                <a:ln>
                  <a:solidFill>
                    <a:sysClr val="windowText" lastClr="000000"/>
                  </a:solidFill>
                </a:ln>
                <a:solidFill>
                  <a:srgbClr val="92D050"/>
                </a:solidFill>
                <a:latin typeface="Times New Roman" pitchFamily="18" charset="0"/>
                <a:cs typeface="Times New Roman" pitchFamily="18" charset="0"/>
              </a:rPr>
              <a:t> находятся два уникальных имения. Усадьба Гончаровых располагается в южной ее части. Село </a:t>
            </a:r>
            <a:r>
              <a:rPr lang="ru-RU" sz="2000" dirty="0" err="1" smtClean="0">
                <a:ln>
                  <a:solidFill>
                    <a:sysClr val="windowText" lastClr="000000"/>
                  </a:solidFill>
                </a:ln>
                <a:solidFill>
                  <a:srgbClr val="92D050"/>
                </a:solidFill>
                <a:latin typeface="Times New Roman" pitchFamily="18" charset="0"/>
                <a:cs typeface="Times New Roman" pitchFamily="18" charset="0"/>
              </a:rPr>
              <a:t>Ярополец</a:t>
            </a:r>
            <a:r>
              <a:rPr lang="ru-RU" sz="2000" dirty="0" smtClean="0">
                <a:ln>
                  <a:solidFill>
                    <a:sysClr val="windowText" lastClr="000000"/>
                  </a:solidFill>
                </a:ln>
                <a:solidFill>
                  <a:srgbClr val="92D050"/>
                </a:solidFill>
                <a:latin typeface="Times New Roman" pitchFamily="18" charset="0"/>
                <a:cs typeface="Times New Roman" pitchFamily="18" charset="0"/>
              </a:rPr>
              <a:t> А. С. Пушкин посещал два раза, в 1833 и 1834 гг. Приезжал он к своей теще, матери Н. И. Гончаровой. Так называемая «Пушкинская комната» просуществовала до 1941 г., пока не началась война</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267744" y="260648"/>
            <a:ext cx="4572000" cy="523220"/>
          </a:xfrm>
          <a:prstGeom prst="rect">
            <a:avLst/>
          </a:prstGeom>
        </p:spPr>
        <p:txBody>
          <a:bodyPr>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Усадьба Захарово</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72706" name="Picture 2" descr="&amp;pcy;&amp;ucy;&amp;shcy;&amp;kcy;&amp;icy;&amp;ncy;&amp;scy;&amp;kcy;&amp;icy;&amp;iecy; &amp;mcy;&amp;iecy;&amp;scy;&amp;tcy;&amp;acy; &amp;fcy;&amp;ocy;&amp;tcy;&amp;ocy;"/>
          <p:cNvPicPr>
            <a:picLocks noChangeAspect="1" noChangeArrowheads="1"/>
          </p:cNvPicPr>
          <p:nvPr/>
        </p:nvPicPr>
        <p:blipFill>
          <a:blip r:embed="rId3" cstate="print"/>
          <a:srcRect/>
          <a:stretch>
            <a:fillRect/>
          </a:stretch>
        </p:blipFill>
        <p:spPr bwMode="auto">
          <a:xfrm>
            <a:off x="1475656" y="836711"/>
            <a:ext cx="6120680" cy="4070253"/>
          </a:xfrm>
          <a:prstGeom prst="rect">
            <a:avLst/>
          </a:prstGeom>
          <a:noFill/>
        </p:spPr>
      </p:pic>
      <p:sp>
        <p:nvSpPr>
          <p:cNvPr id="5" name="Прямоугольник 4"/>
          <p:cNvSpPr/>
          <p:nvPr/>
        </p:nvSpPr>
        <p:spPr>
          <a:xfrm>
            <a:off x="1043608" y="4941168"/>
            <a:ext cx="6912768" cy="1631216"/>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Для того чтобы познакомиться с детством поэта, необходимо посетить усадьбу Захарово, которая некогда находилась в собственности бабушки Пушкина, М. А. Ганнибал. Семья поэта в имение приезжала на отдых каждое лето, практически до отбытия Александра Сергеевича в лицей</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339752" y="260648"/>
            <a:ext cx="4572000" cy="523220"/>
          </a:xfrm>
          <a:prstGeom prst="rect">
            <a:avLst/>
          </a:prstGeom>
        </p:spPr>
        <p:txBody>
          <a:bodyPr>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Большие Вяземы</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11266" name="Picture 2" descr="http://ic.pics.livejournal.com/lesnoyskitalets/18615776/947493/947493_original.jpg"/>
          <p:cNvPicPr>
            <a:picLocks noChangeAspect="1" noChangeArrowheads="1"/>
          </p:cNvPicPr>
          <p:nvPr/>
        </p:nvPicPr>
        <p:blipFill>
          <a:blip r:embed="rId3" cstate="print"/>
          <a:srcRect/>
          <a:stretch>
            <a:fillRect/>
          </a:stretch>
        </p:blipFill>
        <p:spPr bwMode="auto">
          <a:xfrm>
            <a:off x="1475656" y="836713"/>
            <a:ext cx="6192688" cy="3960440"/>
          </a:xfrm>
          <a:prstGeom prst="rect">
            <a:avLst/>
          </a:prstGeom>
          <a:noFill/>
        </p:spPr>
      </p:pic>
      <p:sp>
        <p:nvSpPr>
          <p:cNvPr id="6" name="Прямоугольник 5"/>
          <p:cNvSpPr/>
          <p:nvPr/>
        </p:nvSpPr>
        <p:spPr>
          <a:xfrm>
            <a:off x="1115616" y="4869160"/>
            <a:ext cx="6912768"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Усадьба Большие Вяземы была прославлена не только А. С. Пушкиным, но и многими другими известными на весь мир людьми, среди них Князья Голицыны, Кутузов и даже Наполеон. Стоит пристально присмотреться к героине «Пиковой дамы», возможно, она напомнит кого-то из обитателей усадьбы</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4932040" y="3717032"/>
            <a:ext cx="4211960" cy="3108543"/>
          </a:xfrm>
          <a:prstGeom prst="rect">
            <a:avLst/>
          </a:prstGeom>
        </p:spPr>
        <p:txBody>
          <a:bodyPr wrap="square">
            <a:spAutoFit/>
          </a:bodyPr>
          <a:lstStyle/>
          <a:p>
            <a:pPr algn="ctr"/>
            <a:r>
              <a:rPr lang="ru-RU" sz="2800" b="1" dirty="0" smtClean="0">
                <a:ln>
                  <a:solidFill>
                    <a:schemeClr val="tx1"/>
                  </a:solidFill>
                </a:ln>
                <a:solidFill>
                  <a:srgbClr val="92D050"/>
                </a:solidFill>
                <a:latin typeface="Times New Roman" pitchFamily="18" charset="0"/>
                <a:cs typeface="Times New Roman" pitchFamily="18" charset="0"/>
              </a:rPr>
              <a:t>Надежда Осиповна </a:t>
            </a:r>
            <a:r>
              <a:rPr lang="ru-RU" sz="2400" dirty="0" smtClean="0">
                <a:ln>
                  <a:solidFill>
                    <a:schemeClr val="tx1"/>
                  </a:solidFill>
                </a:ln>
                <a:solidFill>
                  <a:srgbClr val="92D050"/>
                </a:solidFill>
                <a:latin typeface="Times New Roman" pitchFamily="18" charset="0"/>
                <a:cs typeface="Times New Roman" pitchFamily="18" charset="0"/>
              </a:rPr>
              <a:t>– мать поэта приходилась внучкой арапу Петра I (русскому генералу Ганнибалу). Была образована, остроумна, хороша собой, любила развлечения и блистала на балах</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19458" name="Picture 2" descr="http://www.kulturologia.ru/files/u12645/Pushkina-1.jpg"/>
          <p:cNvPicPr>
            <a:picLocks noChangeAspect="1" noChangeArrowheads="1"/>
          </p:cNvPicPr>
          <p:nvPr/>
        </p:nvPicPr>
        <p:blipFill>
          <a:blip r:embed="rId3" cstate="print"/>
          <a:srcRect l="1080" r="46001"/>
          <a:stretch>
            <a:fillRect/>
          </a:stretch>
        </p:blipFill>
        <p:spPr bwMode="auto">
          <a:xfrm>
            <a:off x="5220072" y="116632"/>
            <a:ext cx="3096343" cy="3627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http://www.kulturologia.ru/files/u12645/Pushkina-1.jpg"/>
          <p:cNvPicPr>
            <a:picLocks noChangeAspect="1" noChangeArrowheads="1"/>
          </p:cNvPicPr>
          <p:nvPr/>
        </p:nvPicPr>
        <p:blipFill>
          <a:blip r:embed="rId3" cstate="print"/>
          <a:srcRect l="55079"/>
          <a:stretch>
            <a:fillRect/>
          </a:stretch>
        </p:blipFill>
        <p:spPr bwMode="auto">
          <a:xfrm>
            <a:off x="1043608" y="188640"/>
            <a:ext cx="2880320" cy="35181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Прямоугольник 5"/>
          <p:cNvSpPr/>
          <p:nvPr/>
        </p:nvSpPr>
        <p:spPr>
          <a:xfrm>
            <a:off x="755576" y="3645024"/>
            <a:ext cx="4032448" cy="3180551"/>
          </a:xfrm>
          <a:prstGeom prst="rect">
            <a:avLst/>
          </a:prstGeom>
        </p:spPr>
        <p:txBody>
          <a:bodyPr wrap="square">
            <a:spAutoFit/>
          </a:bodyPr>
          <a:lstStyle/>
          <a:p>
            <a:pPr algn="ctr"/>
            <a:r>
              <a:rPr lang="ru-RU" sz="2800" b="1" dirty="0" smtClean="0">
                <a:ln>
                  <a:solidFill>
                    <a:schemeClr val="tx1"/>
                  </a:solidFill>
                </a:ln>
                <a:solidFill>
                  <a:srgbClr val="92D050"/>
                </a:solidFill>
                <a:latin typeface="Times New Roman" pitchFamily="18" charset="0"/>
                <a:cs typeface="Times New Roman" pitchFamily="18" charset="0"/>
              </a:rPr>
              <a:t>Сергей Львович </a:t>
            </a:r>
            <a:r>
              <a:rPr lang="ru-RU" sz="2400" dirty="0" smtClean="0">
                <a:ln>
                  <a:solidFill>
                    <a:schemeClr val="tx1"/>
                  </a:solidFill>
                </a:ln>
                <a:solidFill>
                  <a:srgbClr val="92D050"/>
                </a:solidFill>
                <a:latin typeface="Times New Roman" pitchFamily="18" charset="0"/>
                <a:cs typeface="Times New Roman" pitchFamily="18" charset="0"/>
              </a:rPr>
              <a:t>- отец поэта, потомок знатного рода. Человек образованный, хорошо знал литературу, был знаком со многими русскими писателями и сам немного писал, собрал большую библиотеку</a:t>
            </a:r>
            <a:endParaRPr lang="ru-RU" sz="2400" dirty="0">
              <a:ln>
                <a:solidFill>
                  <a:schemeClr val="tx1"/>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051720" y="332656"/>
            <a:ext cx="5004048" cy="523220"/>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Дворец Волковых-Юсуповых</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70658" name="Picture 2" descr="&amp;pcy;&amp;ucy;&amp;shcy;&amp;kcy;&amp;icy;&amp;ncy;&amp;scy;&amp;kcy;&amp;icy;&amp;iecy; &amp;mcy;&amp;iecy;&amp;scy;&amp;tcy;&amp;acy; &amp;vcy; &amp;rcy;&amp;ocy;&amp;scy;&amp;scy;&amp;icy;&amp;icy;"/>
          <p:cNvPicPr>
            <a:picLocks noChangeAspect="1" noChangeArrowheads="1"/>
          </p:cNvPicPr>
          <p:nvPr/>
        </p:nvPicPr>
        <p:blipFill>
          <a:blip r:embed="rId3" cstate="print"/>
          <a:srcRect/>
          <a:stretch>
            <a:fillRect/>
          </a:stretch>
        </p:blipFill>
        <p:spPr bwMode="auto">
          <a:xfrm>
            <a:off x="1475656" y="908720"/>
            <a:ext cx="6264696" cy="3884112"/>
          </a:xfrm>
          <a:prstGeom prst="rect">
            <a:avLst/>
          </a:prstGeom>
          <a:noFill/>
        </p:spPr>
      </p:pic>
      <p:sp>
        <p:nvSpPr>
          <p:cNvPr id="5" name="Прямоугольник 4"/>
          <p:cNvSpPr/>
          <p:nvPr/>
        </p:nvSpPr>
        <p:spPr>
          <a:xfrm>
            <a:off x="1115616" y="4797152"/>
            <a:ext cx="7128792"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в 1801-1803 гг. в западной части палат проживала семья А. С. Пушкина, поэтому дворец считается архитектурным памятником Пушкинских мест. Сооружение представляет собой архитектурный комплекс, состоящий из нескольких теремов, которые увенчаны диковинными наличниками, царственными колоннами, прекрасными гирьками</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1979712" y="260648"/>
            <a:ext cx="5184576" cy="523220"/>
          </a:xfrm>
          <a:prstGeom prst="rect">
            <a:avLst/>
          </a:prstGeom>
        </p:spPr>
        <p:txBody>
          <a:bodyPr wrap="square">
            <a:spAutoFit/>
          </a:bodyPr>
          <a:lstStyle/>
          <a:p>
            <a:pPr algn="ctr"/>
            <a:r>
              <a:rPr lang="ru-RU" sz="2800" dirty="0" smtClean="0">
                <a:ln>
                  <a:solidFill>
                    <a:sysClr val="windowText" lastClr="000000"/>
                  </a:solidFill>
                </a:ln>
                <a:solidFill>
                  <a:srgbClr val="92D050"/>
                </a:solidFill>
                <a:latin typeface="Times New Roman" pitchFamily="18" charset="0"/>
                <a:cs typeface="Times New Roman" pitchFamily="18" charset="0"/>
              </a:rPr>
              <a:t>Дом-музей Пушкина в Москве</a:t>
            </a:r>
            <a:endParaRPr lang="ru-RU" sz="2800" dirty="0">
              <a:ln>
                <a:solidFill>
                  <a:sysClr val="windowText" lastClr="000000"/>
                </a:solidFill>
              </a:ln>
              <a:solidFill>
                <a:srgbClr val="92D050"/>
              </a:solidFill>
              <a:latin typeface="Times New Roman" pitchFamily="18" charset="0"/>
              <a:cs typeface="Times New Roman" pitchFamily="18" charset="0"/>
            </a:endParaRPr>
          </a:p>
        </p:txBody>
      </p:sp>
      <p:pic>
        <p:nvPicPr>
          <p:cNvPr id="69634" name="Picture 2" descr="&amp;pcy;&amp;ucy;&amp;shcy;&amp;kcy;&amp;icy;&amp;ncy;&amp;scy;&amp;kcy;&amp;icy;&amp;iecy; &amp;mcy;&amp;iecy;&amp;scy;&amp;tcy;&amp;acy; &amp;vcy; &amp;mcy;&amp;ocy;&amp;scy;&amp;kcy;&amp;vcy;&amp;iecy;"/>
          <p:cNvPicPr>
            <a:picLocks noChangeAspect="1" noChangeArrowheads="1"/>
          </p:cNvPicPr>
          <p:nvPr/>
        </p:nvPicPr>
        <p:blipFill>
          <a:blip r:embed="rId3" cstate="print"/>
          <a:srcRect b="8618"/>
          <a:stretch>
            <a:fillRect/>
          </a:stretch>
        </p:blipFill>
        <p:spPr bwMode="auto">
          <a:xfrm>
            <a:off x="1475656" y="836712"/>
            <a:ext cx="6192688" cy="3744416"/>
          </a:xfrm>
          <a:prstGeom prst="rect">
            <a:avLst/>
          </a:prstGeom>
          <a:noFill/>
        </p:spPr>
      </p:pic>
      <p:sp>
        <p:nvSpPr>
          <p:cNvPr id="5" name="Прямоугольник 4"/>
          <p:cNvSpPr/>
          <p:nvPr/>
        </p:nvSpPr>
        <p:spPr>
          <a:xfrm>
            <a:off x="1043608" y="4581128"/>
            <a:ext cx="7200800" cy="2318777"/>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На Арбате, в центре столицы, в 2-этажном старинном доме в 1831 году А. С. Пушкин снимал квартиру. В этой квартире Александр Сергеевич отмечал свой шумный мальчишник и после венчания проживал в этом доме уже со своей женой Н. Н. Гончаровой. По некоторым свидетельствам современников, этот дом был особенно родным для него, так как именно в его стенах проходила счастливая жизнь Пушкина</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267744" y="332656"/>
            <a:ext cx="4572000" cy="523220"/>
          </a:xfrm>
          <a:prstGeom prst="rect">
            <a:avLst/>
          </a:prstGeom>
        </p:spPr>
        <p:txBody>
          <a:bodyPr>
            <a:spAutoFit/>
          </a:bodyPr>
          <a:lstStyle/>
          <a:p>
            <a:pPr algn="ctr"/>
            <a:r>
              <a:rPr lang="ru-RU" sz="2800" dirty="0" smtClean="0">
                <a:ln>
                  <a:solidFill>
                    <a:sysClr val="windowText" lastClr="000000"/>
                  </a:solidFill>
                </a:ln>
                <a:solidFill>
                  <a:srgbClr val="92D050"/>
                </a:solidFill>
                <a:latin typeface="Times New Roman" pitchFamily="18" charset="0"/>
                <a:cs typeface="Times New Roman" pitchFamily="18" charset="0"/>
              </a:rPr>
              <a:t>Пушкинские горы</a:t>
            </a:r>
            <a:endParaRPr lang="ru-RU" sz="2800" dirty="0">
              <a:ln>
                <a:solidFill>
                  <a:sysClr val="windowText" lastClr="000000"/>
                </a:solidFill>
              </a:ln>
              <a:solidFill>
                <a:srgbClr val="92D050"/>
              </a:solidFill>
              <a:latin typeface="Times New Roman" pitchFamily="18" charset="0"/>
              <a:cs typeface="Times New Roman" pitchFamily="18" charset="0"/>
            </a:endParaRPr>
          </a:p>
        </p:txBody>
      </p:sp>
      <p:pic>
        <p:nvPicPr>
          <p:cNvPr id="68610" name="Picture 2" descr="&amp;pcy;&amp;ucy;&amp;tcy;&amp;iecy;&amp;shcy;&amp;iecy;&amp;scy;&amp;tcy;&amp;vcy;&amp;icy;&amp;iecy; &amp;pcy;&amp;ocy; &amp;pcy;&amp;ucy;&amp;shcy;&amp;kcy;&amp;icy;&amp;ncy;&amp;scy;&amp;kcy;&amp;icy;&amp;mcy; &amp;mcy;&amp;iecy;&amp;scy;&amp;tcy;&amp;acy;&amp;mcy;"/>
          <p:cNvPicPr>
            <a:picLocks noChangeAspect="1" noChangeArrowheads="1"/>
          </p:cNvPicPr>
          <p:nvPr/>
        </p:nvPicPr>
        <p:blipFill>
          <a:blip r:embed="rId3" cstate="print"/>
          <a:srcRect b="10345"/>
          <a:stretch>
            <a:fillRect/>
          </a:stretch>
        </p:blipFill>
        <p:spPr bwMode="auto">
          <a:xfrm>
            <a:off x="1475656" y="908720"/>
            <a:ext cx="6264696" cy="3744416"/>
          </a:xfrm>
          <a:prstGeom prst="rect">
            <a:avLst/>
          </a:prstGeom>
          <a:noFill/>
        </p:spPr>
      </p:pic>
      <p:sp>
        <p:nvSpPr>
          <p:cNvPr id="5" name="Прямоугольник 4"/>
          <p:cNvSpPr/>
          <p:nvPr/>
        </p:nvSpPr>
        <p:spPr>
          <a:xfrm>
            <a:off x="899592" y="4653136"/>
            <a:ext cx="7416824" cy="2246769"/>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В 120 км от Пскова находится посёлок Пушкинские горы. Название местности выбрано неспроста, ведь поэт тесно связан с ней двумя усадьбами, которые когда-то принадлежали семье Пушкина, и одна была во владении его друзей. А также в этом районе находится монастырь, в котором и похоронили знаменитого поэта. На данный момент все три усадьбы образуют музей имени А. С. Пушкина</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2" name="Прямоугольник 1"/>
          <p:cNvSpPr/>
          <p:nvPr/>
        </p:nvSpPr>
        <p:spPr>
          <a:xfrm>
            <a:off x="467544" y="476672"/>
            <a:ext cx="4320480"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Памятник на Пушкинской площади</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5122" name="Picture 2" descr="&amp;Pcy;&amp;acy;&amp;mcy;&amp;yacy;&amp;tcy;&amp;ncy;&amp;icy;&amp;kcy; &amp;ncy;&amp;acy; &amp;Pcy;&amp;ucy;&amp;shcy;&amp;kcy;&amp;icy;&amp;ncy;&amp;scy;&amp;kcy;&amp;ocy;&amp;jcy; &amp;pcy;&amp;lcy;&amp;ocy;&amp;shchcy;&amp;acy;&amp;dcy;&amp;icy;"/>
          <p:cNvPicPr>
            <a:picLocks noChangeAspect="1" noChangeArrowheads="1"/>
          </p:cNvPicPr>
          <p:nvPr/>
        </p:nvPicPr>
        <p:blipFill>
          <a:blip r:embed="rId3" cstate="print"/>
          <a:srcRect l="11864"/>
          <a:stretch>
            <a:fillRect/>
          </a:stretch>
        </p:blipFill>
        <p:spPr bwMode="auto">
          <a:xfrm>
            <a:off x="611560" y="1412776"/>
            <a:ext cx="3744416" cy="2821251"/>
          </a:xfrm>
          <a:prstGeom prst="rect">
            <a:avLst/>
          </a:prstGeom>
          <a:noFill/>
        </p:spPr>
      </p:pic>
      <p:sp>
        <p:nvSpPr>
          <p:cNvPr id="5" name="Прямоугольник 4"/>
          <p:cNvSpPr/>
          <p:nvPr/>
        </p:nvSpPr>
        <p:spPr>
          <a:xfrm>
            <a:off x="899592" y="4365104"/>
            <a:ext cx="3456384"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Первый памятник А. С. Пушкину был установлен 6 июня 1880 года на Пушкинской площади, причем готовиться к этому начали за пять лет</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
        <p:nvSpPr>
          <p:cNvPr id="6" name="Прямоугольник 5"/>
          <p:cNvSpPr/>
          <p:nvPr/>
        </p:nvSpPr>
        <p:spPr>
          <a:xfrm>
            <a:off x="4788024" y="476672"/>
            <a:ext cx="3960440"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и Гончарова на Арбате</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5124" name="Picture 4" descr="&amp;Pcy;&amp;ucy;&amp;shcy;&amp;kcy;&amp;icy;&amp;ncy; &amp;icy; &amp;Gcy;&amp;ocy;&amp;ncy;&amp;chcy;&amp;acy;&amp;rcy;&amp;ocy;&amp;vcy;&amp;acy; &amp;ncy;&amp;acy; &amp;Acy;&amp;rcy;&amp;bcy;&amp;acy;&amp;tcy;&amp;iecy;"/>
          <p:cNvPicPr>
            <a:picLocks noChangeAspect="1" noChangeArrowheads="1"/>
          </p:cNvPicPr>
          <p:nvPr/>
        </p:nvPicPr>
        <p:blipFill>
          <a:blip r:embed="rId4" cstate="print"/>
          <a:srcRect l="11342" r="10522"/>
          <a:stretch>
            <a:fillRect/>
          </a:stretch>
        </p:blipFill>
        <p:spPr bwMode="auto">
          <a:xfrm>
            <a:off x="4932040" y="1412776"/>
            <a:ext cx="3744416" cy="2808312"/>
          </a:xfrm>
          <a:prstGeom prst="rect">
            <a:avLst/>
          </a:prstGeom>
          <a:noFill/>
        </p:spPr>
      </p:pic>
      <p:sp>
        <p:nvSpPr>
          <p:cNvPr id="8" name="Прямоугольник 7"/>
          <p:cNvSpPr/>
          <p:nvPr/>
        </p:nvSpPr>
        <p:spPr>
          <a:xfrm>
            <a:off x="4716016" y="4365104"/>
            <a:ext cx="4176464" cy="2246769"/>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Бронзовые скульптуры Александра Пушкина и его жены и музы Натальи Гончаровой встречают своих поклонников на Старом Арбате, у входа в свой особняк. Скульптура установлена здесь в 1999 году</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467543" y="476672"/>
            <a:ext cx="3888433"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и Онегин в Йошкар-Оле</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4098" name="Picture 2" descr="&amp;Pcy;&amp;ucy;&amp;shcy;&amp;kcy;&amp;icy;&amp;ncy; &amp;icy; &amp;Ocy;&amp;ncy;&amp;iecy;&amp;gcy;&amp;icy;&amp;ncy; &amp;vcy; &amp;Jcy;&amp;ocy;&amp;shcy;&amp;kcy;&amp;acy;&amp;rcy;-&amp;Ocy;&amp;lcy;&amp;iecy;"/>
          <p:cNvPicPr>
            <a:picLocks noChangeAspect="1" noChangeArrowheads="1"/>
          </p:cNvPicPr>
          <p:nvPr/>
        </p:nvPicPr>
        <p:blipFill>
          <a:blip r:embed="rId3" cstate="print"/>
          <a:srcRect l="9052" r="12069"/>
          <a:stretch>
            <a:fillRect/>
          </a:stretch>
        </p:blipFill>
        <p:spPr bwMode="auto">
          <a:xfrm>
            <a:off x="611560" y="1412776"/>
            <a:ext cx="3384376" cy="3217932"/>
          </a:xfrm>
          <a:prstGeom prst="rect">
            <a:avLst/>
          </a:prstGeom>
          <a:noFill/>
        </p:spPr>
      </p:pic>
      <p:sp>
        <p:nvSpPr>
          <p:cNvPr id="5" name="Прямоугольник 4"/>
          <p:cNvSpPr/>
          <p:nvPr/>
        </p:nvSpPr>
        <p:spPr>
          <a:xfrm>
            <a:off x="539552" y="4581128"/>
            <a:ext cx="4320480"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Еще один герой, занимавший немалое место в жизни Александра Сергеевича, но существовавший лишь на страницах его романа, разделил со своим создателем памятник в Йошкар-Оле</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
        <p:nvSpPr>
          <p:cNvPr id="6" name="Прямоугольник 5"/>
          <p:cNvSpPr/>
          <p:nvPr/>
        </p:nvSpPr>
        <p:spPr>
          <a:xfrm>
            <a:off x="5076056" y="404664"/>
            <a:ext cx="3240360"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в Царском Селе</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4100" name="Picture 4" descr="&amp;Pcy;&amp;ucy;&amp;shcy;&amp;kcy;&amp;icy;&amp;ncy; &amp;vcy; &amp;TScy;&amp;acy;&amp;rcy;&amp;scy;&amp;kcy;&amp;ocy;&amp;mcy; &amp;Scy;&amp;iecy;&amp;lcy;&amp;iecy;"/>
          <p:cNvPicPr>
            <a:picLocks noChangeAspect="1" noChangeArrowheads="1"/>
          </p:cNvPicPr>
          <p:nvPr/>
        </p:nvPicPr>
        <p:blipFill>
          <a:blip r:embed="rId4" cstate="print"/>
          <a:srcRect l="16658" r="15598"/>
          <a:stretch>
            <a:fillRect/>
          </a:stretch>
        </p:blipFill>
        <p:spPr bwMode="auto">
          <a:xfrm>
            <a:off x="5076056" y="1412776"/>
            <a:ext cx="3384376" cy="3240360"/>
          </a:xfrm>
          <a:prstGeom prst="rect">
            <a:avLst/>
          </a:prstGeom>
          <a:noFill/>
        </p:spPr>
      </p:pic>
      <p:sp>
        <p:nvSpPr>
          <p:cNvPr id="8" name="Прямоугольник 7"/>
          <p:cNvSpPr/>
          <p:nvPr/>
        </p:nvSpPr>
        <p:spPr>
          <a:xfrm>
            <a:off x="4427984" y="4653136"/>
            <a:ext cx="4572000" cy="2246769"/>
          </a:xfrm>
          <a:prstGeom prst="rect">
            <a:avLst/>
          </a:prstGeom>
        </p:spPr>
        <p:txBody>
          <a:bodyPr>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Монументу, установленному в 1899 году в Царском Селе выпала нелегкая судьба. Это творение Роберта Баха четыре года пролежало в земле, чтобы избежать разрушения фашистами, оккупировавшими населенный пункт во время Второй Мировой войны</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755576" y="476672"/>
            <a:ext cx="3219215" cy="523220"/>
          </a:xfrm>
          <a:prstGeom prst="rect">
            <a:avLst/>
          </a:prstGeom>
        </p:spPr>
        <p:txBody>
          <a:bodyPr wrap="non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в Париже</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3074" name="Picture 2" descr="&amp;Pcy;&amp;acy;&amp;mcy;&amp;yacy;&amp;tcy;&amp;ncy;&amp;icy;&amp;kcy; &amp;Pcy;&amp;ucy;&amp;shcy;&amp;kcy;&amp;icy;&amp;ncy;&amp;ucy; &amp;vcy; &amp;Ocy;&amp;dcy;&amp;iecy;&amp;scy;&amp;scy;&amp;iecy;"/>
          <p:cNvPicPr>
            <a:picLocks noChangeAspect="1" noChangeArrowheads="1"/>
          </p:cNvPicPr>
          <p:nvPr/>
        </p:nvPicPr>
        <p:blipFill>
          <a:blip r:embed="rId3" cstate="print"/>
          <a:srcRect l="17143" r="18571"/>
          <a:stretch>
            <a:fillRect/>
          </a:stretch>
        </p:blipFill>
        <p:spPr bwMode="auto">
          <a:xfrm>
            <a:off x="827584" y="1124744"/>
            <a:ext cx="2952328" cy="3024336"/>
          </a:xfrm>
          <a:prstGeom prst="rect">
            <a:avLst/>
          </a:prstGeom>
          <a:noFill/>
        </p:spPr>
      </p:pic>
      <p:sp>
        <p:nvSpPr>
          <p:cNvPr id="5" name="Прямоугольник 4"/>
          <p:cNvSpPr/>
          <p:nvPr/>
        </p:nvSpPr>
        <p:spPr>
          <a:xfrm>
            <a:off x="899592" y="4149080"/>
            <a:ext cx="3600400" cy="2554545"/>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Первый памятник Пушкину в Париж был установлен в 1912 году, однако через двадцать лет его вывезли в Царское Село.</a:t>
            </a:r>
          </a:p>
          <a:p>
            <a:pPr algn="ctr"/>
            <a:r>
              <a:rPr lang="ru-RU" sz="2000" dirty="0" smtClean="0">
                <a:ln>
                  <a:solidFill>
                    <a:sysClr val="windowText" lastClr="000000"/>
                  </a:solidFill>
                </a:ln>
                <a:solidFill>
                  <a:srgbClr val="92D050"/>
                </a:solidFill>
                <a:latin typeface="Times New Roman" pitchFamily="18" charset="0"/>
                <a:cs typeface="Times New Roman" pitchFamily="18" charset="0"/>
              </a:rPr>
              <a:t>В1999 году в Сквере Поэтов был установлен бронзовый бюст поэта работы Юрия Орехова</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
        <p:nvSpPr>
          <p:cNvPr id="6" name="Прямоугольник 5"/>
          <p:cNvSpPr/>
          <p:nvPr/>
        </p:nvSpPr>
        <p:spPr>
          <a:xfrm>
            <a:off x="4355976" y="260648"/>
            <a:ext cx="4283968"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и Арина Родионовна в Пскове</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pic>
        <p:nvPicPr>
          <p:cNvPr id="3076" name="Picture 4" descr="&amp;Pcy;&amp;ucy;&amp;shcy;&amp;kcy;&amp;icy;&amp;ncy; &amp;icy; &amp;Acy;&amp;rcy;&amp;icy;&amp;ncy;&amp;acy; &amp;Rcy;&amp;ocy;&amp;dcy;&amp;icy;&amp;ocy;&amp;ncy;&amp;ocy;&amp;vcy;&amp;ncy;&amp;acy; &amp;vcy; &amp;Pcy;&amp;scy;&amp;kcy;&amp;ocy;&amp;vcy;&amp;iecy;"/>
          <p:cNvPicPr>
            <a:picLocks noChangeAspect="1" noChangeArrowheads="1"/>
          </p:cNvPicPr>
          <p:nvPr/>
        </p:nvPicPr>
        <p:blipFill>
          <a:blip r:embed="rId4" cstate="print"/>
          <a:srcRect l="19688" r="18787"/>
          <a:stretch>
            <a:fillRect/>
          </a:stretch>
        </p:blipFill>
        <p:spPr bwMode="auto">
          <a:xfrm>
            <a:off x="5076056" y="1196752"/>
            <a:ext cx="3010731" cy="3168352"/>
          </a:xfrm>
          <a:prstGeom prst="rect">
            <a:avLst/>
          </a:prstGeom>
          <a:noFill/>
        </p:spPr>
      </p:pic>
      <p:sp>
        <p:nvSpPr>
          <p:cNvPr id="8" name="Прямоугольник 7"/>
          <p:cNvSpPr/>
          <p:nvPr/>
        </p:nvSpPr>
        <p:spPr>
          <a:xfrm>
            <a:off x="4572000" y="4581128"/>
            <a:ext cx="4176464" cy="1938992"/>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Композиция, стоящая в одном из скверов Пскова, изображает старушку, внимательно взирающую на человека, заменившего ей детей и ставшего главным смыслом ее жизни</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755576" y="476672"/>
            <a:ext cx="4176464" cy="954107"/>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Пушкин в Шанхае и Дели</a:t>
            </a:r>
            <a:endParaRPr lang="ru-RU" sz="2800" b="1" dirty="0">
              <a:ln>
                <a:solidFill>
                  <a:sysClr val="windowText" lastClr="000000"/>
                </a:solidFill>
              </a:ln>
              <a:solidFill>
                <a:srgbClr val="92D050"/>
              </a:solidFill>
              <a:latin typeface="Times New Roman" pitchFamily="18" charset="0"/>
              <a:cs typeface="Times New Roman" pitchFamily="18" charset="0"/>
            </a:endParaRPr>
          </a:p>
        </p:txBody>
      </p:sp>
      <p:sp>
        <p:nvSpPr>
          <p:cNvPr id="4" name="Прямоугольник 3"/>
          <p:cNvSpPr/>
          <p:nvPr/>
        </p:nvSpPr>
        <p:spPr>
          <a:xfrm>
            <a:off x="4860032" y="908720"/>
            <a:ext cx="3672408" cy="5324535"/>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Кстати, Александр Сергеевич — не только наше все. Памятники великому поэту есть и в Китае, и в Индии, и еще нескольких десятках стран.</a:t>
            </a:r>
          </a:p>
          <a:p>
            <a:pPr algn="ctr"/>
            <a:r>
              <a:rPr lang="ru-RU" sz="2000" dirty="0" smtClean="0">
                <a:ln>
                  <a:solidFill>
                    <a:sysClr val="windowText" lastClr="000000"/>
                  </a:solidFill>
                </a:ln>
                <a:solidFill>
                  <a:srgbClr val="92D050"/>
                </a:solidFill>
                <a:latin typeface="Times New Roman" pitchFamily="18" charset="0"/>
                <a:cs typeface="Times New Roman" pitchFamily="18" charset="0"/>
              </a:rPr>
              <a:t>Памятник в Шанхае был поставлен в 1937 году при непосредственном участии Федора Шаляпина, бывавшего здесь на гастролях, и Александра Вертинского, некоторое время проживавшего в Китае.</a:t>
            </a:r>
          </a:p>
          <a:p>
            <a:pPr algn="ctr"/>
            <a:r>
              <a:rPr lang="ru-RU" sz="2000" dirty="0" smtClean="0">
                <a:ln>
                  <a:solidFill>
                    <a:sysClr val="windowText" lastClr="000000"/>
                  </a:solidFill>
                </a:ln>
                <a:solidFill>
                  <a:srgbClr val="92D050"/>
                </a:solidFill>
                <a:latin typeface="Times New Roman" pitchFamily="18" charset="0"/>
                <a:cs typeface="Times New Roman" pitchFamily="18" charset="0"/>
              </a:rPr>
              <a:t>А в 1988 году памятник поэту установили и в Дели, где поклонников его творчества оказалось больше ожидаемого</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pic>
        <p:nvPicPr>
          <p:cNvPr id="2050" name="Picture 2" descr="&amp;Pcy;&amp;acy;&amp;mcy;&amp;yacy;&amp;tcy;&amp;ncy;&amp;icy;&amp;kcy; &amp;Pcy;&amp;ucy;&amp;shcy;&amp;kcy;&amp;icy;&amp;ncy;&amp;ucy; &amp;vcy; &amp;Scy;&amp;acy;&amp;ncy;&amp;kcy;&amp;tcy;-&amp;Pcy;&amp;iecy;&amp;tcy;&amp;iecy;&amp;rcy;&amp;bcy;&amp;ucy;&amp;rcy;&amp;gcy;&amp;iecy;"/>
          <p:cNvPicPr>
            <a:picLocks noChangeAspect="1" noChangeArrowheads="1"/>
          </p:cNvPicPr>
          <p:nvPr/>
        </p:nvPicPr>
        <p:blipFill>
          <a:blip r:embed="rId3" cstate="print"/>
          <a:srcRect l="23507" r="18284"/>
          <a:stretch>
            <a:fillRect/>
          </a:stretch>
        </p:blipFill>
        <p:spPr bwMode="auto">
          <a:xfrm>
            <a:off x="1043608" y="1484784"/>
            <a:ext cx="3744416" cy="4824536"/>
          </a:xfrm>
          <a:prstGeom prst="rect">
            <a:avLst/>
          </a:prstGeom>
          <a:noFill/>
        </p:spPr>
      </p:pic>
    </p:spTree>
  </p:cSld>
  <p:clrMapOvr>
    <a:masterClrMapping/>
  </p:clrMapOvr>
  <p:transition advTm="10000">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1026" name="Picture 2" descr="http://peterburg.center/sites/default/files/800px-monument_on_pushkins_duel_place.jpg"/>
          <p:cNvPicPr>
            <a:picLocks noChangeAspect="1" noChangeArrowheads="1"/>
          </p:cNvPicPr>
          <p:nvPr/>
        </p:nvPicPr>
        <p:blipFill>
          <a:blip r:embed="rId3" cstate="print"/>
          <a:srcRect/>
          <a:stretch>
            <a:fillRect/>
          </a:stretch>
        </p:blipFill>
        <p:spPr bwMode="auto">
          <a:xfrm flipH="1">
            <a:off x="1115616" y="836712"/>
            <a:ext cx="3024336" cy="4248472"/>
          </a:xfrm>
          <a:prstGeom prst="rect">
            <a:avLst/>
          </a:prstGeom>
          <a:noFill/>
        </p:spPr>
      </p:pic>
      <p:sp>
        <p:nvSpPr>
          <p:cNvPr id="4" name="Прямоугольник 3"/>
          <p:cNvSpPr/>
          <p:nvPr/>
        </p:nvSpPr>
        <p:spPr>
          <a:xfrm>
            <a:off x="899592" y="5157192"/>
            <a:ext cx="3600400" cy="1323439"/>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Место последней дуэли Пушкина расположено на бывшей окраине Санкт-Петербурга, у Чёрной речки</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pic>
        <p:nvPicPr>
          <p:cNvPr id="1028" name="Picture 4" descr="https://azbyka.ru/palomnik/images/f/f6/%D0%9C%D0%BE%D0%B3%D0%B8%D0%BB%D0%B0_%D0%9F%D1%83%D1%88%D0%BA%D0%B8%D0%BD%D0%B0.jpg"/>
          <p:cNvPicPr>
            <a:picLocks noChangeAspect="1" noChangeArrowheads="1"/>
          </p:cNvPicPr>
          <p:nvPr/>
        </p:nvPicPr>
        <p:blipFill>
          <a:blip r:embed="rId4" cstate="print"/>
          <a:srcRect/>
          <a:stretch>
            <a:fillRect/>
          </a:stretch>
        </p:blipFill>
        <p:spPr bwMode="auto">
          <a:xfrm>
            <a:off x="5004048" y="836712"/>
            <a:ext cx="3024336" cy="4248472"/>
          </a:xfrm>
          <a:prstGeom prst="rect">
            <a:avLst/>
          </a:prstGeom>
          <a:noFill/>
        </p:spPr>
      </p:pic>
      <p:sp>
        <p:nvSpPr>
          <p:cNvPr id="6" name="Прямоугольник 5"/>
          <p:cNvSpPr/>
          <p:nvPr/>
        </p:nvSpPr>
        <p:spPr>
          <a:xfrm>
            <a:off x="4355977" y="5085184"/>
            <a:ext cx="4392487" cy="1631216"/>
          </a:xfrm>
          <a:prstGeom prst="rect">
            <a:avLst/>
          </a:prstGeom>
        </p:spPr>
        <p:txBody>
          <a:bodyPr wrap="square">
            <a:spAutoFit/>
          </a:bodyPr>
          <a:lstStyle/>
          <a:p>
            <a:pPr algn="ctr"/>
            <a:r>
              <a:rPr lang="ru-RU" sz="2000" dirty="0" smtClean="0">
                <a:ln>
                  <a:solidFill>
                    <a:sysClr val="windowText" lastClr="000000"/>
                  </a:solidFill>
                </a:ln>
                <a:solidFill>
                  <a:srgbClr val="92D050"/>
                </a:solidFill>
                <a:latin typeface="Times New Roman" pitchFamily="18" charset="0"/>
                <a:cs typeface="Times New Roman" pitchFamily="18" charset="0"/>
              </a:rPr>
              <a:t>Место погребения А.С. Пушкина (похоронен в родовой усыпальнице </a:t>
            </a:r>
            <a:r>
              <a:rPr lang="ru-RU" sz="2000" dirty="0" err="1" smtClean="0">
                <a:ln>
                  <a:solidFill>
                    <a:sysClr val="windowText" lastClr="000000"/>
                  </a:solidFill>
                </a:ln>
                <a:solidFill>
                  <a:srgbClr val="92D050"/>
                </a:solidFill>
                <a:latin typeface="Times New Roman" pitchFamily="18" charset="0"/>
                <a:cs typeface="Times New Roman" pitchFamily="18" charset="0"/>
              </a:rPr>
              <a:t>Ганнибалов-Пушкиных</a:t>
            </a:r>
            <a:r>
              <a:rPr lang="ru-RU" sz="2000" dirty="0" smtClean="0">
                <a:ln>
                  <a:solidFill>
                    <a:sysClr val="windowText" lastClr="000000"/>
                  </a:solidFill>
                </a:ln>
                <a:solidFill>
                  <a:srgbClr val="92D050"/>
                </a:solidFill>
                <a:latin typeface="Times New Roman" pitchFamily="18" charset="0"/>
                <a:cs typeface="Times New Roman" pitchFamily="18" charset="0"/>
              </a:rPr>
              <a:t> в 1837 году на территории </a:t>
            </a:r>
            <a:r>
              <a:rPr lang="ru-RU" sz="2000" dirty="0" err="1" smtClean="0">
                <a:ln>
                  <a:solidFill>
                    <a:sysClr val="windowText" lastClr="000000"/>
                  </a:solidFill>
                </a:ln>
                <a:solidFill>
                  <a:srgbClr val="92D050"/>
                </a:solidFill>
                <a:latin typeface="Times New Roman" pitchFamily="18" charset="0"/>
                <a:cs typeface="Times New Roman" pitchFamily="18" charset="0"/>
              </a:rPr>
              <a:t>Святогорского</a:t>
            </a:r>
            <a:r>
              <a:rPr lang="ru-RU" sz="2000" dirty="0" smtClean="0">
                <a:ln>
                  <a:solidFill>
                    <a:sysClr val="windowText" lastClr="000000"/>
                  </a:solidFill>
                </a:ln>
                <a:solidFill>
                  <a:srgbClr val="92D050"/>
                </a:solidFill>
                <a:latin typeface="Times New Roman" pitchFamily="18" charset="0"/>
                <a:cs typeface="Times New Roman" pitchFamily="18" charset="0"/>
              </a:rPr>
              <a:t> Свято-Успенского монастыря)</a:t>
            </a:r>
            <a:endParaRPr lang="ru-RU" sz="2000" dirty="0">
              <a:ln>
                <a:solidFill>
                  <a:sysClr val="windowText" lastClr="000000"/>
                </a:solidFill>
              </a:ln>
              <a:solidFill>
                <a:srgbClr val="92D050"/>
              </a:solidFill>
              <a:latin typeface="Times New Roman" pitchFamily="18" charset="0"/>
              <a:cs typeface="Times New Roman" pitchFamily="18" charset="0"/>
            </a:endParaRPr>
          </a:p>
        </p:txBody>
      </p:sp>
    </p:spTree>
  </p:cSld>
  <p:clrMapOvr>
    <a:masterClrMapping/>
  </p:clrMapOvr>
  <p:transition advTm="10000">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395536" y="1052736"/>
            <a:ext cx="8424936" cy="1200329"/>
          </a:xfrm>
          <a:prstGeom prst="rect">
            <a:avLst/>
          </a:prstGeom>
        </p:spPr>
        <p:txBody>
          <a:bodyPr wrap="square">
            <a:spAutoFit/>
          </a:bodyPr>
          <a:lstStyle/>
          <a:p>
            <a:pPr algn="ctr"/>
            <a:r>
              <a:rPr lang="ru-RU" sz="2400" dirty="0" smtClean="0">
                <a:ln>
                  <a:solidFill>
                    <a:sysClr val="windowText" lastClr="000000"/>
                  </a:solidFill>
                </a:ln>
                <a:solidFill>
                  <a:srgbClr val="92D050"/>
                </a:solidFill>
                <a:latin typeface="Times New Roman" pitchFamily="18" charset="0"/>
                <a:cs typeface="Times New Roman" pitchFamily="18" charset="0"/>
              </a:rPr>
              <a:t>Идут и идут годы, а пушкинские строки бегут, как волны, сквозь время, радуют нас, дарят нам силу, красоту и учат любить жизнь – любить друзей, свой народ и родную землю</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22530" name="Picture 2" descr="http://www.stsl.ru/news/2016_god/2016-08/097.jpg"/>
          <p:cNvPicPr>
            <a:picLocks noChangeAspect="1" noChangeArrowheads="1"/>
          </p:cNvPicPr>
          <p:nvPr/>
        </p:nvPicPr>
        <p:blipFill>
          <a:blip r:embed="rId3" cstate="print"/>
          <a:srcRect/>
          <a:stretch>
            <a:fillRect/>
          </a:stretch>
        </p:blipFill>
        <p:spPr bwMode="auto">
          <a:xfrm>
            <a:off x="1835696" y="2708920"/>
            <a:ext cx="5544616" cy="3696411"/>
          </a:xfrm>
          <a:prstGeom prst="rect">
            <a:avLst/>
          </a:prstGeom>
          <a:noFill/>
          <a:effectLst>
            <a:softEdge rad="63500"/>
          </a:effectLst>
        </p:spPr>
      </p:pic>
    </p:spTree>
  </p:cSld>
  <p:clrMapOvr>
    <a:masterClrMapping/>
  </p:clrMapOvr>
  <p:transition advTm="10000">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2915816" y="0"/>
            <a:ext cx="6048672" cy="6494085"/>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 * *</a:t>
            </a:r>
          </a:p>
          <a:p>
            <a:pPr algn="ctr"/>
            <a:r>
              <a:rPr lang="ru-RU" sz="2800" dirty="0" smtClean="0">
                <a:ln>
                  <a:solidFill>
                    <a:sysClr val="windowText" lastClr="000000"/>
                  </a:solidFill>
                </a:ln>
                <a:solidFill>
                  <a:srgbClr val="92D050"/>
                </a:solidFill>
                <a:latin typeface="Times New Roman" pitchFamily="18" charset="0"/>
                <a:cs typeface="Times New Roman" pitchFamily="18" charset="0"/>
              </a:rPr>
              <a:t/>
            </a:r>
            <a:br>
              <a:rPr lang="ru-RU" sz="28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Я памятник себе воздвиг нерукотворный,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К нему не зарастет народная тропа,</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Вознесся выше он главою непокорной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Александрийского столпа.</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Нет, весь я не умру - душа в заветной лире</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Мой прах переживет и тленья убежит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славен буду я, доколь в подлунном мире</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Жив будет хоть один пиит.</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Слух обо мне пройдет по всей Руси великой,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назовет меня всяк сущий в ней язык,</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И гордый внук славян, и финн, и ныне дикой</a:t>
            </a:r>
            <a:br>
              <a:rPr lang="ru-RU" sz="2400" dirty="0" smtClean="0">
                <a:ln>
                  <a:solidFill>
                    <a:sysClr val="windowText" lastClr="000000"/>
                  </a:solidFill>
                </a:ln>
                <a:solidFill>
                  <a:srgbClr val="92D050"/>
                </a:solidFill>
                <a:latin typeface="Times New Roman" pitchFamily="18" charset="0"/>
                <a:cs typeface="Times New Roman" pitchFamily="18" charset="0"/>
              </a:rPr>
            </a:br>
            <a:r>
              <a:rPr lang="ru-RU" sz="2400" dirty="0" smtClean="0">
                <a:ln>
                  <a:solidFill>
                    <a:sysClr val="windowText" lastClr="000000"/>
                  </a:solidFill>
                </a:ln>
                <a:solidFill>
                  <a:srgbClr val="92D050"/>
                </a:solidFill>
                <a:latin typeface="Times New Roman" pitchFamily="18" charset="0"/>
                <a:cs typeface="Times New Roman" pitchFamily="18" charset="0"/>
              </a:rPr>
              <a:t>Тунгус, и друг степей калмык…</a:t>
            </a: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1836 год</a:t>
            </a:r>
            <a:endParaRPr lang="ru-RU" sz="2400" dirty="0">
              <a:ln>
                <a:solidFill>
                  <a:sysClr val="windowText" lastClr="000000"/>
                </a:solidFill>
              </a:ln>
              <a:solidFill>
                <a:srgbClr val="92D050"/>
              </a:solidFill>
              <a:latin typeface="Times New Roman" pitchFamily="18" charset="0"/>
              <a:cs typeface="Times New Roman" pitchFamily="18" charset="0"/>
            </a:endParaRPr>
          </a:p>
        </p:txBody>
      </p:sp>
      <p:pic>
        <p:nvPicPr>
          <p:cNvPr id="2050" name="Picture 2" descr="http://samiye.ru/files/2015/proiz-pushkin-izvspis-5.jpg"/>
          <p:cNvPicPr>
            <a:picLocks noChangeAspect="1" noChangeArrowheads="1"/>
          </p:cNvPicPr>
          <p:nvPr/>
        </p:nvPicPr>
        <p:blipFill>
          <a:blip r:embed="rId3" cstate="print"/>
          <a:srcRect/>
          <a:stretch>
            <a:fillRect/>
          </a:stretch>
        </p:blipFill>
        <p:spPr bwMode="auto">
          <a:xfrm>
            <a:off x="-1" y="773703"/>
            <a:ext cx="3266273" cy="4311481"/>
          </a:xfrm>
          <a:prstGeom prst="rect">
            <a:avLst/>
          </a:prstGeom>
          <a:noFill/>
          <a:effectLst>
            <a:softEdge rad="635000"/>
          </a:effectLst>
        </p:spPr>
      </p:pic>
    </p:spTree>
  </p:cSld>
  <p:clrMapOvr>
    <a:masterClrMapping/>
  </p:clrMapOvr>
  <p:transition advTm="10000">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pic>
        <p:nvPicPr>
          <p:cNvPr id="37890" name="Picture 2" descr="https://ds03.infourok.ru/uploads/ex/0348/000016cf-5a1a42c6/hello_html_m53835ceb.jpg"/>
          <p:cNvPicPr>
            <a:picLocks noChangeAspect="1" noChangeArrowheads="1"/>
          </p:cNvPicPr>
          <p:nvPr/>
        </p:nvPicPr>
        <p:blipFill>
          <a:blip r:embed="rId3" cstate="print"/>
          <a:srcRect/>
          <a:stretch>
            <a:fillRect/>
          </a:stretch>
        </p:blipFill>
        <p:spPr bwMode="auto">
          <a:xfrm>
            <a:off x="841525" y="908720"/>
            <a:ext cx="3586460" cy="4487061"/>
          </a:xfrm>
          <a:prstGeom prst="rect">
            <a:avLst/>
          </a:prstGeom>
          <a:noFill/>
        </p:spPr>
      </p:pic>
      <p:sp>
        <p:nvSpPr>
          <p:cNvPr id="4" name="Прямоугольник 3"/>
          <p:cNvSpPr/>
          <p:nvPr/>
        </p:nvSpPr>
        <p:spPr>
          <a:xfrm>
            <a:off x="4499992" y="692696"/>
            <a:ext cx="4176464" cy="6032421"/>
          </a:xfrm>
          <a:prstGeom prst="rect">
            <a:avLst/>
          </a:prstGeom>
        </p:spPr>
        <p:txBody>
          <a:bodyPr wrap="square">
            <a:spAutoFit/>
          </a:bodyPr>
          <a:lstStyle/>
          <a:p>
            <a:pPr algn="ctr"/>
            <a:r>
              <a:rPr lang="ru-RU" sz="2800" b="1" dirty="0" smtClean="0">
                <a:ln>
                  <a:solidFill>
                    <a:sysClr val="windowText" lastClr="000000"/>
                  </a:solidFill>
                </a:ln>
                <a:solidFill>
                  <a:srgbClr val="92D050"/>
                </a:solidFill>
                <a:latin typeface="Times New Roman" pitchFamily="18" charset="0"/>
                <a:cs typeface="Times New Roman" pitchFamily="18" charset="0"/>
              </a:rPr>
              <a:t>Абрам(Ибрагим) Петрович Ганнибал </a:t>
            </a:r>
            <a:r>
              <a:rPr lang="ru-RU" sz="2400" b="1" dirty="0" smtClean="0">
                <a:ln>
                  <a:solidFill>
                    <a:sysClr val="windowText" lastClr="000000"/>
                  </a:solidFill>
                </a:ln>
                <a:solidFill>
                  <a:srgbClr val="92D050"/>
                </a:solidFill>
                <a:latin typeface="Times New Roman" pitchFamily="18" charset="0"/>
                <a:cs typeface="Times New Roman" pitchFamily="18" charset="0"/>
              </a:rPr>
              <a:t>-</a:t>
            </a:r>
            <a:endParaRPr lang="ru-RU" sz="2400" dirty="0" smtClean="0">
              <a:ln>
                <a:solidFill>
                  <a:sysClr val="windowText" lastClr="000000"/>
                </a:solidFill>
              </a:ln>
              <a:solidFill>
                <a:srgbClr val="92D050"/>
              </a:solidFill>
              <a:latin typeface="Times New Roman" pitchFamily="18" charset="0"/>
              <a:cs typeface="Times New Roman" pitchFamily="18" charset="0"/>
            </a:endParaRPr>
          </a:p>
          <a:p>
            <a:pPr algn="ctr"/>
            <a:r>
              <a:rPr lang="ru-RU" sz="2400" dirty="0" smtClean="0">
                <a:ln>
                  <a:solidFill>
                    <a:sysClr val="windowText" lastClr="000000"/>
                  </a:solidFill>
                </a:ln>
                <a:solidFill>
                  <a:srgbClr val="92D050"/>
                </a:solidFill>
                <a:latin typeface="Times New Roman" pitchFamily="18" charset="0"/>
                <a:cs typeface="Times New Roman" pitchFamily="18" charset="0"/>
              </a:rPr>
              <a:t>Прадед А.С. Пушкина. Поэт о своём знаменитом предке написал роман «Арап Петра Великого», опубликованный уже после смерти А.С. Пушкина. Сам Пушкин не дал заглавия роману; название "Арап Петра Великого" было дано после смерти поэта его преемниками по изданию журнала "Современник", в котором и был опубликован роман в 1837 году</a:t>
            </a:r>
          </a:p>
          <a:p>
            <a:pPr algn="ctr"/>
            <a:endParaRPr lang="ru-RU" dirty="0"/>
          </a:p>
        </p:txBody>
      </p:sp>
    </p:spTree>
  </p:cSld>
  <p:clrMapOvr>
    <a:masterClrMapping/>
  </p:clrMapOvr>
  <p:transition advTm="10000">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1187624" y="4797152"/>
            <a:ext cx="7416824" cy="1938992"/>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Детей в семье Пушкиных было трое. Старшая - Ольга, второй - Александр и младший – </a:t>
            </a:r>
            <a:r>
              <a:rPr lang="ru-RU" sz="2400" dirty="0" err="1" smtClean="0">
                <a:ln>
                  <a:solidFill>
                    <a:schemeClr val="tx1"/>
                  </a:solidFill>
                </a:ln>
                <a:solidFill>
                  <a:srgbClr val="92D050"/>
                </a:solidFill>
                <a:latin typeface="Times New Roman" pitchFamily="18" charset="0"/>
                <a:cs typeface="Times New Roman" pitchFamily="18" charset="0"/>
              </a:rPr>
              <a:t>Лёвушка</a:t>
            </a:r>
            <a:r>
              <a:rPr lang="ru-RU" sz="2400" dirty="0" smtClean="0">
                <a:ln>
                  <a:solidFill>
                    <a:schemeClr val="tx1"/>
                  </a:solidFill>
                </a:ln>
                <a:solidFill>
                  <a:srgbClr val="92D050"/>
                </a:solidFill>
                <a:latin typeface="Times New Roman" pitchFamily="18" charset="0"/>
                <a:cs typeface="Times New Roman" pitchFamily="18" charset="0"/>
              </a:rPr>
              <a:t>, любимец семьи. Всего же Сергея Львовича и Надежды Осиповны Пушкиных было 8 детей, из них четверо умерли во младенчестве, а один - в возрасте 6 лет</a:t>
            </a:r>
            <a:endParaRPr lang="ru-RU" sz="2400" dirty="0">
              <a:ln>
                <a:solidFill>
                  <a:schemeClr val="tx1"/>
                </a:solidFill>
              </a:ln>
              <a:solidFill>
                <a:srgbClr val="92D050"/>
              </a:solidFill>
              <a:latin typeface="Times New Roman" pitchFamily="18" charset="0"/>
              <a:cs typeface="Times New Roman" pitchFamily="18" charset="0"/>
            </a:endParaRPr>
          </a:p>
        </p:txBody>
      </p:sp>
      <p:pic>
        <p:nvPicPr>
          <p:cNvPr id="33794" name="Picture 2" descr="http://animalsfoto.com/photo/a8/a86d76c18837364437934412fd13784b.jpg"/>
          <p:cNvPicPr>
            <a:picLocks noChangeAspect="1" noChangeArrowheads="1"/>
          </p:cNvPicPr>
          <p:nvPr/>
        </p:nvPicPr>
        <p:blipFill>
          <a:blip r:embed="rId3" cstate="print"/>
          <a:srcRect/>
          <a:stretch>
            <a:fillRect/>
          </a:stretch>
        </p:blipFill>
        <p:spPr bwMode="auto">
          <a:xfrm flipH="1">
            <a:off x="1115616" y="836712"/>
            <a:ext cx="3103374" cy="3816424"/>
          </a:xfrm>
          <a:prstGeom prst="rect">
            <a:avLst/>
          </a:prstGeom>
          <a:ln w="88900" cap="sq" cmpd="thickThin">
            <a:solidFill>
              <a:srgbClr val="000000"/>
            </a:solidFill>
            <a:prstDash val="solid"/>
            <a:miter lim="800000"/>
          </a:ln>
          <a:effectLst>
            <a:innerShdw blurRad="76200">
              <a:srgbClr val="000000"/>
            </a:innerShdw>
          </a:effectLst>
        </p:spPr>
      </p:pic>
      <p:pic>
        <p:nvPicPr>
          <p:cNvPr id="33796" name="Picture 4" descr="http://www.proza.ru/pics/2016/11/13/1295.jpg"/>
          <p:cNvPicPr>
            <a:picLocks noChangeAspect="1" noChangeArrowheads="1"/>
          </p:cNvPicPr>
          <p:nvPr/>
        </p:nvPicPr>
        <p:blipFill>
          <a:blip r:embed="rId4" cstate="print"/>
          <a:srcRect/>
          <a:stretch>
            <a:fillRect/>
          </a:stretch>
        </p:blipFill>
        <p:spPr bwMode="auto">
          <a:xfrm>
            <a:off x="4932040" y="836712"/>
            <a:ext cx="3096344" cy="3816424"/>
          </a:xfrm>
          <a:prstGeom prst="rect">
            <a:avLst/>
          </a:prstGeom>
          <a:ln w="889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1475656" y="260648"/>
            <a:ext cx="2433936" cy="523220"/>
          </a:xfrm>
          <a:prstGeom prst="rect">
            <a:avLst/>
          </a:prstGeom>
        </p:spPr>
        <p:txBody>
          <a:bodyPr wrap="none">
            <a:spAutoFit/>
          </a:bodyPr>
          <a:lstStyle/>
          <a:p>
            <a:r>
              <a:rPr lang="ru-RU" sz="2800" b="1" dirty="0" smtClean="0">
                <a:ln>
                  <a:solidFill>
                    <a:schemeClr val="tx1"/>
                  </a:solidFill>
                </a:ln>
                <a:solidFill>
                  <a:srgbClr val="92D050"/>
                </a:solidFill>
                <a:latin typeface="Times New Roman" pitchFamily="18" charset="0"/>
                <a:cs typeface="Times New Roman" pitchFamily="18" charset="0"/>
              </a:rPr>
              <a:t>Сестра Ольга</a:t>
            </a:r>
            <a:endParaRPr lang="ru-RU" sz="2800" b="1" dirty="0"/>
          </a:p>
        </p:txBody>
      </p:sp>
      <p:sp>
        <p:nvSpPr>
          <p:cNvPr id="7" name="Прямоугольник 6"/>
          <p:cNvSpPr/>
          <p:nvPr/>
        </p:nvSpPr>
        <p:spPr>
          <a:xfrm>
            <a:off x="5652120" y="260648"/>
            <a:ext cx="1676549" cy="523220"/>
          </a:xfrm>
          <a:prstGeom prst="rect">
            <a:avLst/>
          </a:prstGeom>
        </p:spPr>
        <p:txBody>
          <a:bodyPr wrap="none">
            <a:spAutoFit/>
          </a:bodyPr>
          <a:lstStyle/>
          <a:p>
            <a:r>
              <a:rPr lang="ru-RU" sz="2800" b="1" dirty="0" smtClean="0">
                <a:ln>
                  <a:solidFill>
                    <a:schemeClr val="tx1"/>
                  </a:solidFill>
                </a:ln>
                <a:solidFill>
                  <a:srgbClr val="92D050"/>
                </a:solidFill>
                <a:latin typeface="Times New Roman" pitchFamily="18" charset="0"/>
                <a:cs typeface="Times New Roman" pitchFamily="18" charset="0"/>
              </a:rPr>
              <a:t>Брат Лев</a:t>
            </a:r>
            <a:endParaRPr lang="ru-RU" sz="2800" b="1" dirty="0"/>
          </a:p>
        </p:txBody>
      </p:sp>
    </p:spTree>
  </p:cSld>
  <p:clrMapOvr>
    <a:masterClrMapping/>
  </p:clrMapOvr>
  <p:transition advTm="10000">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llyslide.com/thumbs/1b155e856ac68771fae09bf92764abaf/img3.jpg"/>
          <p:cNvPicPr>
            <a:picLocks noChangeAspect="1" noChangeArrowheads="1"/>
          </p:cNvPicPr>
          <p:nvPr/>
        </p:nvPicPr>
        <p:blipFill>
          <a:blip r:embed="rId2" cstate="print"/>
          <a:srcRect b="2751"/>
          <a:stretch>
            <a:fillRect/>
          </a:stretch>
        </p:blipFill>
        <p:spPr bwMode="auto">
          <a:xfrm>
            <a:off x="0" y="0"/>
            <a:ext cx="9144000" cy="6858000"/>
          </a:xfrm>
          <a:prstGeom prst="rect">
            <a:avLst/>
          </a:prstGeom>
          <a:noFill/>
        </p:spPr>
      </p:pic>
      <p:sp>
        <p:nvSpPr>
          <p:cNvPr id="3" name="Прямоугольник 2"/>
          <p:cNvSpPr/>
          <p:nvPr/>
        </p:nvSpPr>
        <p:spPr>
          <a:xfrm>
            <a:off x="395536" y="620688"/>
            <a:ext cx="8280920" cy="2677656"/>
          </a:xfrm>
          <a:prstGeom prst="rect">
            <a:avLst/>
          </a:prstGeom>
        </p:spPr>
        <p:txBody>
          <a:bodyPr wrap="square">
            <a:spAutoFit/>
          </a:bodyPr>
          <a:lstStyle/>
          <a:p>
            <a:pPr algn="ctr"/>
            <a:r>
              <a:rPr lang="ru-RU" sz="2400" dirty="0" smtClean="0">
                <a:ln>
                  <a:solidFill>
                    <a:schemeClr val="tx1"/>
                  </a:solidFill>
                </a:ln>
                <a:solidFill>
                  <a:srgbClr val="92D050"/>
                </a:solidFill>
                <a:latin typeface="Times New Roman" pitchFamily="18" charset="0"/>
                <a:cs typeface="Times New Roman" pitchFamily="18" charset="0"/>
              </a:rPr>
              <a:t>Сестра Ольга была двумя годами старше А.С. Пушкина. В детстве была дружна с братом, являясь слушательницей и ценителем его первых литературных опытов. Младший брат Лев был шестью годами моложе Александра. «Его наружность представляла негра, окрашенного белою краскою». Пушкин питал к брату всю жизнь почти отеческую любовь и заботу</a:t>
            </a:r>
            <a:endParaRPr lang="ru-RU" sz="2400" dirty="0"/>
          </a:p>
        </p:txBody>
      </p:sp>
      <p:pic>
        <p:nvPicPr>
          <p:cNvPr id="25602" name="Picture 2" descr="http://diafilmy.su/uploads/posts/2013-11/1383413411_44.jpg"/>
          <p:cNvPicPr>
            <a:picLocks noChangeAspect="1" noChangeArrowheads="1"/>
          </p:cNvPicPr>
          <p:nvPr/>
        </p:nvPicPr>
        <p:blipFill>
          <a:blip r:embed="rId3" cstate="print"/>
          <a:srcRect t="4146" b="12930"/>
          <a:stretch>
            <a:fillRect/>
          </a:stretch>
        </p:blipFill>
        <p:spPr bwMode="auto">
          <a:xfrm>
            <a:off x="1907704" y="3241629"/>
            <a:ext cx="5400600" cy="3355723"/>
          </a:xfrm>
          <a:prstGeom prst="rect">
            <a:avLst/>
          </a:prstGeom>
          <a:noFill/>
          <a:effectLst>
            <a:softEdge rad="63500"/>
          </a:effectLst>
        </p:spPr>
      </p:pic>
    </p:spTree>
  </p:cSld>
  <p:clrMapOvr>
    <a:masterClrMapping/>
  </p:clrMapOvr>
  <p:transition advTm="10000">
    <p:dissolv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1217</TotalTime>
  <Words>3556</Words>
  <Application>Microsoft Office PowerPoint</Application>
  <PresentationFormat>Экран (4:3)</PresentationFormat>
  <Paragraphs>181</Paragraphs>
  <Slides>69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Тема Office</vt:lpstr>
      <vt:lpstr>День памяти А.С. Пушкина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Ш3Р1 Кулешов В.И. Жизнь и   К90 творчество А.С. Пушкина / В.И Кулешов. – М.: Художественная литература, 1987. – 415 с.</vt:lpstr>
      <vt:lpstr>Ш4Р1 Пушкин А.С. Полное   П91 собрание сочинений. В 17 т. Т.1. Лицейские стихотворения / А. С. Пушкин. - М. : Воскресенье, 1994. - 463 с.</vt:lpstr>
      <vt:lpstr>Ш4Р1 Пушкин А.С. Полное  П91 собрание сочинений. В 17 т. Т.3. Кн.1. Стихотворения 1826-1836. Сказки / А. С. Пушкин. - М.: Воскресенье, 1995. - 635 с.</vt:lpstr>
      <vt:lpstr>Ш4Р1 Пушкин А.С. Полное   П91 собрание сочинений. В 17 т. Т.4. Поэмы. 1817-1824 / А. С. Пушкин. - М. : Воскресенье, 1994. - 484 с.</vt:lpstr>
      <vt:lpstr>Ш4Р1 Пушкин А.С. Полное   П91 собрание сочинений. В 17 т. Т.7. Драматические произведения / А. С. Пушкин. - М. : Воскресенье, 1995. - 395 с.</vt:lpstr>
      <vt:lpstr>Ш4Р1 Пушкин А.С. Полное   П91 собрание сочинений. В 17 т. Т.9. Кн.1. История Пугачева / А. С. Пушкин. - М. : Воскресенье, 1995. - 522 с.</vt:lpstr>
      <vt:lpstr>Ш4Р1 Пушкин А.С. Полное   П91 собрание сочинений. В 17 т. Т.13. Переписка. 1815-1827 / А. С. Пушкин. - М. : Воскресенье, 1996. - 648 с.</vt:lpstr>
      <vt:lpstr>Ш4Р1 Пушкин А.С. Евгений   П91 Онегин. Поэмы / А.С. Пушкин. - М. : Худож. лит., 1977. - 368 с.</vt:lpstr>
      <vt:lpstr>Слайд 45</vt:lpstr>
      <vt:lpstr>Ш4Р1-4 Пушкин А.С.    П91 Дубровский. Капитанская дочка / А.С. Пушкин. - М. : Сов. писатель, 1993. - 160 с.</vt:lpstr>
      <vt:lpstr>Ш4Р1 Пушкин А.С. Избранные  П91 сочинения. В 2-х т. Т. 1 / А. С. Пушкин. - М. : Худож. лит., 1978. - 751 с.</vt:lpstr>
      <vt:lpstr>Ш4Р1 Пушкин А.С. Полтава:    П91 поэма / А.С. Пушкин. - Воронеж : Центр.-Чернозем. кн. изд-во, 1980. - 88 с. </vt:lpstr>
      <vt:lpstr>Ш4Р1 Пушкин А.С. Евгений   П91 Онегин / А. С. Пушкин. - Воронеж : Центр.-Чернозем. кн. изд-во, 1975. - 238 с. </vt:lpstr>
      <vt:lpstr>Ш5(2)я729 Русская литература в 2-х т.  Р89 Т.1. Русская литература XIX века: учебное пособие для поступающих в МГУ им. М.В. Ломоносова. - 2-е изд., доп. и перераб. - М. : Аспект Пресс, 2000. - 428 с.</vt:lpstr>
      <vt:lpstr>Ш4Р1 Русские поэты.   Р89 Антология русской поэзии. Т. 2. / сост. В.И. Коровин, Ю.В. Манн. - М. : Дет. лит., 1991. - 734 с. </vt:lpstr>
      <vt:lpstr>Ш5(2) Черейский Л.А.   Ч-46 Современники Пушкина : документальные очерки / Л. А. Черейский. - М. : ОЛМА-ПРЕСС, 1999. - 352 с.</vt:lpstr>
      <vt:lpstr>Ш4Р1 Последний год жизни  П62 Пушкина / Сост., вступ. очерки и примеч. В.В. Кунина. – М.: Правда, 1990. – 704 с.</vt:lpstr>
      <vt:lpstr>Ш4Р7 Щеголев П.Е. Дуэль и смерть  Щ34 Пушкина / П. Е Щеголев. – М.: Книга, 1987. – 576 с.</vt:lpstr>
      <vt:lpstr>Ш3Р1 Высочина Е.И. Образ,  В93 бережно хранимый: Жизнь Пушкина в памяти поколений / Е.И. Высочина. – М.: Просвещение, 1989. – 239 с.</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krisanova_tn</cp:lastModifiedBy>
  <cp:revision>210</cp:revision>
  <dcterms:modified xsi:type="dcterms:W3CDTF">2017-03-02T10:57:01Z</dcterms:modified>
</cp:coreProperties>
</file>